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7"/>
  </p:notesMasterIdLst>
  <p:sldIdLst>
    <p:sldId id="618" r:id="rId2"/>
    <p:sldId id="616" r:id="rId3"/>
    <p:sldId id="630" r:id="rId4"/>
    <p:sldId id="567" r:id="rId5"/>
    <p:sldId id="631" r:id="rId6"/>
    <p:sldId id="617" r:id="rId7"/>
    <p:sldId id="623" r:id="rId8"/>
    <p:sldId id="634" r:id="rId9"/>
    <p:sldId id="635" r:id="rId10"/>
    <p:sldId id="645" r:id="rId11"/>
    <p:sldId id="636" r:id="rId12"/>
    <p:sldId id="622" r:id="rId13"/>
    <p:sldId id="624" r:id="rId14"/>
    <p:sldId id="637" r:id="rId15"/>
    <p:sldId id="638" r:id="rId16"/>
    <p:sldId id="621" r:id="rId17"/>
    <p:sldId id="625" r:id="rId18"/>
    <p:sldId id="626" r:id="rId19"/>
    <p:sldId id="639" r:id="rId20"/>
    <p:sldId id="633" r:id="rId21"/>
    <p:sldId id="640" r:id="rId22"/>
    <p:sldId id="627" r:id="rId23"/>
    <p:sldId id="628" r:id="rId24"/>
    <p:sldId id="629" r:id="rId25"/>
    <p:sldId id="518" r:id="rId26"/>
    <p:sldId id="608" r:id="rId27"/>
    <p:sldId id="641" r:id="rId28"/>
    <p:sldId id="642" r:id="rId29"/>
    <p:sldId id="632" r:id="rId30"/>
    <p:sldId id="643" r:id="rId31"/>
    <p:sldId id="644" r:id="rId32"/>
    <p:sldId id="646" r:id="rId33"/>
    <p:sldId id="264" r:id="rId34"/>
    <p:sldId id="553" r:id="rId35"/>
    <p:sldId id="601" r:id="rId36"/>
    <p:sldId id="507" r:id="rId37"/>
    <p:sldId id="514" r:id="rId38"/>
    <p:sldId id="519" r:id="rId39"/>
    <p:sldId id="520" r:id="rId40"/>
    <p:sldId id="508" r:id="rId41"/>
    <p:sldId id="522" r:id="rId42"/>
    <p:sldId id="515" r:id="rId43"/>
    <p:sldId id="523" r:id="rId44"/>
    <p:sldId id="509" r:id="rId45"/>
    <p:sldId id="524" r:id="rId46"/>
    <p:sldId id="296" r:id="rId47"/>
    <p:sldId id="513" r:id="rId48"/>
    <p:sldId id="512" r:id="rId49"/>
    <p:sldId id="619" r:id="rId50"/>
    <p:sldId id="612" r:id="rId51"/>
    <p:sldId id="526" r:id="rId52"/>
    <p:sldId id="613" r:id="rId53"/>
    <p:sldId id="614" r:id="rId54"/>
    <p:sldId id="511" r:id="rId55"/>
    <p:sldId id="610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8"/>
    <p:restoredTop sz="90051"/>
  </p:normalViewPr>
  <p:slideViewPr>
    <p:cSldViewPr snapToGrid="0">
      <p:cViewPr varScale="1">
        <p:scale>
          <a:sx n="101" d="100"/>
          <a:sy n="101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2025/10/1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3889C-0E7F-065D-3C3A-00227DB5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934D23C-E66D-6FDB-1595-D7DCE1E18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2636D80-B7EC-0055-4259-960F7F32A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2112FF-DCA9-86BB-901F-86284851F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037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94412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81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4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880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3646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956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8386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7230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19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由輸入層到輸出層進行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53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由輸入層到輸出層進行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47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sz="1200" dirty="0"/>
              <a:t>entropy</a:t>
            </a:r>
            <a:r>
              <a:rPr kumimoji="1" lang="zh-TW" altLang="en-US" sz="1200" dirty="0"/>
              <a:t> 越高，代表越驚訝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95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假設明天的氣象預報顯示</a:t>
            </a:r>
            <a:r>
              <a:rPr kumimoji="1" lang="en-US" altLang="zh-TW" dirty="0"/>
              <a:t>50%</a:t>
            </a:r>
            <a:r>
              <a:rPr kumimoji="1" lang="zh-TW" altLang="en-US" dirty="0"/>
              <a:t>機率是晴天，那它真的發生的話我們不會感到非常驚訝</a:t>
            </a:r>
            <a:endParaRPr kumimoji="1" lang="en-US" altLang="zh-TW" dirty="0"/>
          </a:p>
          <a:p>
            <a:r>
              <a:rPr kumimoji="1" lang="zh-TW" altLang="en-US" dirty="0"/>
              <a:t>也就是說這個資訊量是低的</a:t>
            </a:r>
            <a:endParaRPr kumimoji="1" lang="en-US" altLang="zh-TW" dirty="0"/>
          </a:p>
          <a:p>
            <a:r>
              <a:rPr kumimoji="1" lang="zh-TW" altLang="en-US" dirty="0"/>
              <a:t>那我們要怎麼知道資訊量確切的數字是多少呢？</a:t>
            </a:r>
            <a:endParaRPr kumimoji="1" lang="en-US" altLang="zh-TW" dirty="0"/>
          </a:p>
          <a:p>
            <a:r>
              <a:rPr kumimoji="1" lang="zh-TW" altLang="en-US" dirty="0"/>
              <a:t>我們使用反比的形式，也就是把機率取倒數，那</a:t>
            </a:r>
            <a:r>
              <a:rPr kumimoji="1" lang="en-US" altLang="zh-TW" dirty="0"/>
              <a:t>50%</a:t>
            </a:r>
            <a:r>
              <a:rPr kumimoji="1" lang="zh-TW" altLang="en-US" dirty="0"/>
              <a:t>的</a:t>
            </a:r>
            <a:r>
              <a:rPr kumimoji="1" lang="en-US" altLang="zh-TW" dirty="0"/>
              <a:t>1/P</a:t>
            </a:r>
            <a:r>
              <a:rPr kumimoji="1" lang="zh-TW" altLang="en-US" dirty="0"/>
              <a:t>就會變成</a:t>
            </a:r>
            <a:r>
              <a:rPr kumimoji="1" lang="en-US" altLang="zh-TW" dirty="0"/>
              <a:t>2</a:t>
            </a:r>
            <a:r>
              <a:rPr kumimoji="1" lang="zh-TW" altLang="en-US" dirty="0"/>
              <a:t>，代表</a:t>
            </a:r>
            <a:r>
              <a:rPr kumimoji="1" lang="en-US" altLang="zh-TW" dirty="0"/>
              <a:t>50%</a:t>
            </a:r>
            <a:r>
              <a:rPr kumimoji="1" lang="zh-TW" altLang="en-US" dirty="0"/>
              <a:t>機率是晴天的資訊量</a:t>
            </a:r>
            <a:endParaRPr kumimoji="1"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9559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13154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9AC05-D3C7-AD49-BE70-6C6A8EC55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7BE52AD-9B72-D0EA-520D-551C330312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E77757C-0275-85A5-4378-ED81572328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F5EDE6-B9CD-8E7C-EF79-7A7150C025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8905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87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897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r6bsGhmsqjXx3WLiJiGQdT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tats.stackexchange.com/questions/482126/whats-an-intuitive-proof-for-why-shannons-entropy-poses-a-lower-bound-on-the-e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6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6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8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90.png"/><Relationship Id="rId4" Type="http://schemas.openxmlformats.org/officeDocument/2006/relationships/image" Target="../media/image2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31.jpe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41.png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r6bsGhmsqjXx3WLiJiGQdT" TargetMode="Externa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ext/stable/datasets.html" TargetMode="External"/><Relationship Id="rId2" Type="http://schemas.openxmlformats.org/officeDocument/2006/relationships/hyperlink" Target="https://pytorch.org/vision/0.20/datasets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optim.RMSprop.html#torch.optim.RMSprop" TargetMode="External"/><Relationship Id="rId2" Type="http://schemas.openxmlformats.org/officeDocument/2006/relationships/hyperlink" Target="https://pytorch.org/docs/stable/generated/torch.optim.SGD.html#torch.optim.SG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docs/stable/generated/torch.optim.AdamW.html#torch.optim.AdamW" TargetMode="External"/><Relationship Id="rId4" Type="http://schemas.openxmlformats.org/officeDocument/2006/relationships/hyperlink" Target="https://pytorch.org/docs/stable/generated/torch.optim.Adam.html#torch.optim.Ada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MSELoss.html#torch.nn.MSELoss" TargetMode="External"/><Relationship Id="rId2" Type="http://schemas.openxmlformats.org/officeDocument/2006/relationships/hyperlink" Target="https://pytorch.org/docs/stable/generated/torch.nn.CrossEntropyLoss.html#torch.nn.CrossEntropyLo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docs/stable/generated/torch.nn.BCELoss.html#torch.nn.BCELos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4440-C534-D9B9-8475-6C7BB86D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66AF37A1-34B0-8047-6569-6FBE4EFAFBE8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6FE3AD-A4F9-34B7-4A17-FA32345C9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CDD251-0571-D387-5593-67FF291A4BDD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常見目標函數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6AE00F-E51B-5F20-FDEF-9363882AEF73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9A589-4AE7-030F-D0FA-B92F7721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E86EB80-E962-A64B-0803-99EDE9920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hlinkClick r:id="rId5"/>
            <a:extLst>
              <a:ext uri="{FF2B5EF4-FFF2-40B4-BE49-F238E27FC236}">
                <a16:creationId xmlns:a16="http://schemas.microsoft.com/office/drawing/2014/main" id="{3FF6F20A-489E-D7F1-392B-CF674A8A8DFA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DL1001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B5C4E4-6AEF-8B35-7F5F-CF0666984E0B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89024-5323-ED08-1EB1-92FC9A592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542641-8D16-D141-60DD-A6BC4242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DCBA51-28B7-0666-7950-5821FF9E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通訊傳輸 </a:t>
            </a:r>
            <a:r>
              <a:rPr kumimoji="1" lang="en-US" altLang="zh-TW" dirty="0"/>
              <a:t>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418331-2275-B624-DBB3-081EC18D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F06D57C2-A2A4-7C4C-49A5-F8DE2916B078}"/>
              </a:ext>
            </a:extLst>
          </p:cNvPr>
          <p:cNvSpPr/>
          <p:nvPr/>
        </p:nvSpPr>
        <p:spPr>
          <a:xfrm>
            <a:off x="1206629" y="3255039"/>
            <a:ext cx="1404594" cy="763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氣象局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324FC3-58C9-0281-BA0D-7E0D91C474BC}"/>
              </a:ext>
            </a:extLst>
          </p:cNvPr>
          <p:cNvSpPr txBox="1"/>
          <p:nvPr/>
        </p:nvSpPr>
        <p:spPr>
          <a:xfrm>
            <a:off x="3563331" y="235296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dirty="0"/>
              <a:t>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4DCB252-1E90-34E9-5862-1C47094E2AE9}"/>
              </a:ext>
            </a:extLst>
          </p:cNvPr>
          <p:cNvSpPr txBox="1"/>
          <p:nvPr/>
        </p:nvSpPr>
        <p:spPr>
          <a:xfrm>
            <a:off x="3563331" y="477333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dirty="0"/>
              <a:t>🇹🇼</a:t>
            </a:r>
          </a:p>
        </p:txBody>
      </p:sp>
      <p:sp>
        <p:nvSpPr>
          <p:cNvPr id="9" name="太陽 8">
            <a:extLst>
              <a:ext uri="{FF2B5EF4-FFF2-40B4-BE49-F238E27FC236}">
                <a16:creationId xmlns:a16="http://schemas.microsoft.com/office/drawing/2014/main" id="{FDEC521E-8BD5-9045-6330-C7DFDE1FF76E}"/>
              </a:ext>
            </a:extLst>
          </p:cNvPr>
          <p:cNvSpPr/>
          <p:nvPr/>
        </p:nvSpPr>
        <p:spPr>
          <a:xfrm>
            <a:off x="5345237" y="4095681"/>
            <a:ext cx="584776" cy="584776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0" name="圖形 9" descr="下雨 外框">
            <a:extLst>
              <a:ext uri="{FF2B5EF4-FFF2-40B4-BE49-F238E27FC236}">
                <a16:creationId xmlns:a16="http://schemas.microsoft.com/office/drawing/2014/main" id="{9C5078FF-0F39-7EAA-2B6F-A8AEA7182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5237" y="5541832"/>
            <a:ext cx="584775" cy="5847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F5E422D-04C3-69C5-AF6C-2B44042FDB9E}"/>
              </a:ext>
            </a:extLst>
          </p:cNvPr>
          <p:cNvSpPr txBox="1"/>
          <p:nvPr/>
        </p:nvSpPr>
        <p:spPr>
          <a:xfrm>
            <a:off x="5930012" y="4173763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50%</a:t>
            </a:r>
            <a:endParaRPr kumimoji="1"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AE4BC80-EA39-4CDB-80E6-07C9CF7A4171}"/>
              </a:ext>
            </a:extLst>
          </p:cNvPr>
          <p:cNvSpPr txBox="1"/>
          <p:nvPr/>
        </p:nvSpPr>
        <p:spPr>
          <a:xfrm>
            <a:off x="5930012" y="5587925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25%</a:t>
            </a:r>
            <a:endParaRPr kumimoji="1" lang="zh-TW" altLang="en-US" sz="2400" dirty="0"/>
          </a:p>
        </p:txBody>
      </p:sp>
      <p:pic>
        <p:nvPicPr>
          <p:cNvPr id="13" name="圖形 12" descr="雲朵 外框">
            <a:extLst>
              <a:ext uri="{FF2B5EF4-FFF2-40B4-BE49-F238E27FC236}">
                <a16:creationId xmlns:a16="http://schemas.microsoft.com/office/drawing/2014/main" id="{4F20D21D-4D75-7D87-1179-3AB62C9A19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5238" y="4818226"/>
            <a:ext cx="584775" cy="5847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5FE571-2D80-F52A-87BA-CAB17C3D04B6}"/>
              </a:ext>
            </a:extLst>
          </p:cNvPr>
          <p:cNvSpPr txBox="1"/>
          <p:nvPr/>
        </p:nvSpPr>
        <p:spPr>
          <a:xfrm>
            <a:off x="5920269" y="4880844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25%</a:t>
            </a:r>
            <a:endParaRPr kumimoji="1" lang="zh-TW" altLang="en-US" sz="2400" dirty="0"/>
          </a:p>
        </p:txBody>
      </p:sp>
      <p:sp>
        <p:nvSpPr>
          <p:cNvPr id="15" name="太陽 14">
            <a:extLst>
              <a:ext uri="{FF2B5EF4-FFF2-40B4-BE49-F238E27FC236}">
                <a16:creationId xmlns:a16="http://schemas.microsoft.com/office/drawing/2014/main" id="{5EF12F20-B188-3052-1816-848B51CEF9FB}"/>
              </a:ext>
            </a:extLst>
          </p:cNvPr>
          <p:cNvSpPr/>
          <p:nvPr/>
        </p:nvSpPr>
        <p:spPr>
          <a:xfrm>
            <a:off x="5345633" y="2322090"/>
            <a:ext cx="584776" cy="584776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76F6B3-1F04-515D-D18E-38477DCC9BA9}"/>
              </a:ext>
            </a:extLst>
          </p:cNvPr>
          <p:cNvSpPr txBox="1"/>
          <p:nvPr/>
        </p:nvSpPr>
        <p:spPr>
          <a:xfrm>
            <a:off x="5930012" y="2395863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100%</a:t>
            </a:r>
            <a:endParaRPr kumimoji="1" lang="zh-TW" altLang="en-US" sz="2400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D26CFE7-C5FF-FFD5-4466-A6DEC0F7A6D2}"/>
              </a:ext>
            </a:extLst>
          </p:cNvPr>
          <p:cNvCxnSpPr>
            <a:cxnSpLocks/>
          </p:cNvCxnSpPr>
          <p:nvPr/>
        </p:nvCxnSpPr>
        <p:spPr>
          <a:xfrm flipV="1">
            <a:off x="2894028" y="3088850"/>
            <a:ext cx="572679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21FD226-9F60-5BDB-472D-0F6BAF92ADEC}"/>
              </a:ext>
            </a:extLst>
          </p:cNvPr>
          <p:cNvCxnSpPr>
            <a:cxnSpLocks/>
          </p:cNvCxnSpPr>
          <p:nvPr/>
        </p:nvCxnSpPr>
        <p:spPr>
          <a:xfrm>
            <a:off x="2894028" y="3947778"/>
            <a:ext cx="572679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圖說文字 23">
            <a:extLst>
              <a:ext uri="{FF2B5EF4-FFF2-40B4-BE49-F238E27FC236}">
                <a16:creationId xmlns:a16="http://schemas.microsoft.com/office/drawing/2014/main" id="{AE49DAFA-505F-67F9-C74A-7011BD550B62}"/>
              </a:ext>
            </a:extLst>
          </p:cNvPr>
          <p:cNvSpPr/>
          <p:nvPr/>
        </p:nvSpPr>
        <p:spPr>
          <a:xfrm>
            <a:off x="7954308" y="2305291"/>
            <a:ext cx="2686640" cy="630944"/>
          </a:xfrm>
          <a:prstGeom prst="wedgeRoundRect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今天是晴天。</a:t>
            </a:r>
          </a:p>
        </p:txBody>
      </p:sp>
      <p:sp>
        <p:nvSpPr>
          <p:cNvPr id="26" name="圓角矩形圖說文字 25">
            <a:extLst>
              <a:ext uri="{FF2B5EF4-FFF2-40B4-BE49-F238E27FC236}">
                <a16:creationId xmlns:a16="http://schemas.microsoft.com/office/drawing/2014/main" id="{46AC2AAE-D975-6098-2F3E-06CC8565DB5F}"/>
              </a:ext>
            </a:extLst>
          </p:cNvPr>
          <p:cNvSpPr/>
          <p:nvPr/>
        </p:nvSpPr>
        <p:spPr>
          <a:xfrm>
            <a:off x="7954308" y="4781032"/>
            <a:ext cx="2686640" cy="630944"/>
          </a:xfrm>
          <a:prstGeom prst="wedgeRoundRect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今天白天艷陽高照，但可能有午後雷震雨。</a:t>
            </a:r>
          </a:p>
        </p:txBody>
      </p:sp>
    </p:spTree>
    <p:extLst>
      <p:ext uri="{BB962C8B-B14F-4D97-AF65-F5344CB8AC3E}">
        <p14:creationId xmlns:p14="http://schemas.microsoft.com/office/powerpoint/2010/main" val="222266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/>
      <p:bldP spid="14" grpId="0"/>
      <p:bldP spid="15" grpId="0" animBg="1"/>
      <p:bldP spid="16" grpId="0"/>
      <p:bldP spid="24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C43F-7E03-1A61-65D7-0715F92C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Entropy</a:t>
            </a:r>
            <a:r>
              <a:rPr kumimoji="1" lang="zh-TW" altLang="en-US" dirty="0"/>
              <a:t>：平均傳輸成本的理論下限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ED175-D386-C383-E285-6ABEB157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57FFE0-EF3C-E4B6-89E7-B48C2FB20FB0}"/>
              </a:ext>
            </a:extLst>
          </p:cNvPr>
          <p:cNvSpPr txBox="1"/>
          <p:nvPr/>
        </p:nvSpPr>
        <p:spPr>
          <a:xfrm>
            <a:off x="942714" y="2411603"/>
            <a:ext cx="1585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dirty="0"/>
              <a:t>Entropy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D40CF5-E3B4-AE6B-D14B-BF84220EBED7}"/>
                  </a:ext>
                </a:extLst>
              </p:cNvPr>
              <p:cNvSpPr txBox="1"/>
              <p:nvPr/>
            </p:nvSpPr>
            <p:spPr>
              <a:xfrm>
                <a:off x="2283734" y="3773984"/>
                <a:ext cx="3297024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D40CF5-E3B4-AE6B-D14B-BF84220E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734" y="3773984"/>
                <a:ext cx="3297024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圓角矩形 6">
            <a:extLst>
              <a:ext uri="{FF2B5EF4-FFF2-40B4-BE49-F238E27FC236}">
                <a16:creationId xmlns:a16="http://schemas.microsoft.com/office/drawing/2014/main" id="{D02DA14E-6398-916E-DCD5-10EC266162B3}"/>
              </a:ext>
            </a:extLst>
          </p:cNvPr>
          <p:cNvSpPr/>
          <p:nvPr/>
        </p:nvSpPr>
        <p:spPr>
          <a:xfrm>
            <a:off x="3135676" y="2285095"/>
            <a:ext cx="3089173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機率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08ABFE1-583B-C78D-20A8-B840B08F1F0A}"/>
              </a:ext>
            </a:extLst>
          </p:cNvPr>
          <p:cNvSpPr/>
          <p:nvPr/>
        </p:nvSpPr>
        <p:spPr>
          <a:xfrm>
            <a:off x="6956033" y="2270607"/>
            <a:ext cx="4280717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log(</a:t>
            </a:r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資訊量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84EDA9-79CB-AD37-DBFA-15DF60FEB7A6}"/>
              </a:ext>
            </a:extLst>
          </p:cNvPr>
          <p:cNvSpPr txBox="1"/>
          <p:nvPr/>
        </p:nvSpPr>
        <p:spPr>
          <a:xfrm>
            <a:off x="2283734" y="2378386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=</a:t>
            </a:r>
            <a:endParaRPr kumimoji="1" lang="zh-TW" altLang="en-US" sz="36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7C12EE-D6BA-68CD-B07D-88B0E25A2306}"/>
              </a:ext>
            </a:extLst>
          </p:cNvPr>
          <p:cNvSpPr txBox="1"/>
          <p:nvPr/>
        </p:nvSpPr>
        <p:spPr>
          <a:xfrm>
            <a:off x="6224849" y="2346902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x</a:t>
            </a:r>
            <a:endParaRPr kumimoji="1" lang="zh-TW" altLang="en-US" sz="36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D9339E-1072-2A08-44CC-81B958EC5064}"/>
              </a:ext>
            </a:extLst>
          </p:cNvPr>
          <p:cNvSpPr txBox="1"/>
          <p:nvPr/>
        </p:nvSpPr>
        <p:spPr>
          <a:xfrm>
            <a:off x="5580758" y="4045781"/>
            <a:ext cx="594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&lt;- </a:t>
            </a:r>
            <a:r>
              <a:rPr kumimoji="1" lang="zh-TW" altLang="en-US" sz="2000" dirty="0"/>
              <a:t>通常是自然對數，本堂課以</a:t>
            </a:r>
            <a:r>
              <a:rPr kumimoji="1" lang="en-US" altLang="zh-TW" sz="2000" dirty="0"/>
              <a:t>2</a:t>
            </a:r>
            <a:r>
              <a:rPr kumimoji="1" lang="zh-TW" altLang="en-US" sz="2000" dirty="0"/>
              <a:t>為底數作為範例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8E198D3-1F16-3F48-403A-B043CE16D33D}"/>
                  </a:ext>
                </a:extLst>
              </p:cNvPr>
              <p:cNvSpPr txBox="1"/>
              <p:nvPr/>
            </p:nvSpPr>
            <p:spPr>
              <a:xfrm>
                <a:off x="3377836" y="4829585"/>
                <a:ext cx="22029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8E198D3-1F16-3F48-403A-B043CE16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836" y="4829585"/>
                <a:ext cx="2202922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AC9D65-39A7-3F61-2B32-3373E76B122F}"/>
              </a:ext>
            </a:extLst>
          </p:cNvPr>
          <p:cNvSpPr txBox="1"/>
          <p:nvPr/>
        </p:nvSpPr>
        <p:spPr>
          <a:xfrm>
            <a:off x="2437156" y="5953895"/>
            <a:ext cx="731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💡</a:t>
            </a:r>
            <a:r>
              <a:rPr kumimoji="1" lang="en-US" altLang="zh-TW" sz="2400" dirty="0"/>
              <a:t>Entropy </a:t>
            </a:r>
            <a:r>
              <a:rPr kumimoji="1" lang="zh-TW" altLang="en-US" sz="2400" dirty="0"/>
              <a:t>是我們能達到的最低平均傳輸成本 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hlinkClick r:id="rId5"/>
              </a:rPr>
              <a:t>link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884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3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C43F-7E03-1A61-65D7-0715F92C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Entropy</a:t>
            </a:r>
            <a:r>
              <a:rPr kumimoji="1" lang="zh-TW" altLang="en-US" dirty="0"/>
              <a:t>：最低的傳輸成本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</a:t>
            </a:r>
            <a:r>
              <a:rPr kumimoji="1" lang="zh-TW" altLang="en-US" sz="4800" dirty="0"/>
              <a:t>🇹🇼</a:t>
            </a:r>
            <a:r>
              <a:rPr kumimoji="1" lang="zh-TW" altLang="en-US" dirty="0"/>
              <a:t>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ED175-D386-C383-E285-6ABEB157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太陽 21">
            <a:extLst>
              <a:ext uri="{FF2B5EF4-FFF2-40B4-BE49-F238E27FC236}">
                <a16:creationId xmlns:a16="http://schemas.microsoft.com/office/drawing/2014/main" id="{2D1726F3-967C-432E-6DB9-C8477567FC15}"/>
              </a:ext>
            </a:extLst>
          </p:cNvPr>
          <p:cNvSpPr/>
          <p:nvPr/>
        </p:nvSpPr>
        <p:spPr>
          <a:xfrm>
            <a:off x="1265584" y="3292272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3" name="圖形 22" descr="下雨 外框">
            <a:extLst>
              <a:ext uri="{FF2B5EF4-FFF2-40B4-BE49-F238E27FC236}">
                <a16:creationId xmlns:a16="http://schemas.microsoft.com/office/drawing/2014/main" id="{D4364249-1E12-DEC7-DD2D-1BE3A16C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659" y="5328207"/>
            <a:ext cx="1308538" cy="130853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EDFA6BB-6B02-5C17-7720-38A60E6388EF}"/>
              </a:ext>
            </a:extLst>
          </p:cNvPr>
          <p:cNvSpPr txBox="1"/>
          <p:nvPr/>
        </p:nvSpPr>
        <p:spPr>
          <a:xfrm>
            <a:off x="2985016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27E107-D130-DD70-72DB-3F95FA7DB791}"/>
              </a:ext>
            </a:extLst>
          </p:cNvPr>
          <p:cNvSpPr txBox="1"/>
          <p:nvPr/>
        </p:nvSpPr>
        <p:spPr>
          <a:xfrm>
            <a:off x="2985015" y="569008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D58FE7-2B83-937E-9E84-C08976DBDEF0}"/>
              </a:ext>
            </a:extLst>
          </p:cNvPr>
          <p:cNvSpPr txBox="1"/>
          <p:nvPr/>
        </p:nvSpPr>
        <p:spPr>
          <a:xfrm>
            <a:off x="2832612" y="2699103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8F692BE-1200-EBB2-802C-2AD8448BA371}"/>
              </a:ext>
            </a:extLst>
          </p:cNvPr>
          <p:cNvSpPr txBox="1"/>
          <p:nvPr/>
        </p:nvSpPr>
        <p:spPr>
          <a:xfrm>
            <a:off x="4665669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P</a:t>
            </a:r>
            <a:endParaRPr kumimoji="1" lang="zh-TW" altLang="en-US" sz="3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82C16F-E846-00D9-17E9-D46FAFB88633}"/>
              </a:ext>
            </a:extLst>
          </p:cNvPr>
          <p:cNvSpPr txBox="1"/>
          <p:nvPr/>
        </p:nvSpPr>
        <p:spPr>
          <a:xfrm>
            <a:off x="4818070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B1D988-2AB1-2FCC-1866-DB070BFD1378}"/>
              </a:ext>
            </a:extLst>
          </p:cNvPr>
          <p:cNvSpPr txBox="1"/>
          <p:nvPr/>
        </p:nvSpPr>
        <p:spPr>
          <a:xfrm>
            <a:off x="4818070" y="569008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pic>
        <p:nvPicPr>
          <p:cNvPr id="30" name="圖形 29" descr="雲朵 外框">
            <a:extLst>
              <a:ext uri="{FF2B5EF4-FFF2-40B4-BE49-F238E27FC236}">
                <a16:creationId xmlns:a16="http://schemas.microsoft.com/office/drawing/2014/main" id="{0BE1F847-C73C-6F79-080C-6A56E9B7C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2083" y="4397877"/>
            <a:ext cx="1033415" cy="103341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45A6B59-E37E-8E53-D5CB-6EBDAA22D24D}"/>
              </a:ext>
            </a:extLst>
          </p:cNvPr>
          <p:cNvSpPr txBox="1"/>
          <p:nvPr/>
        </p:nvSpPr>
        <p:spPr>
          <a:xfrm>
            <a:off x="2985013" y="463776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7603A1-8055-083A-ADE2-FEE9E14D2CB1}"/>
              </a:ext>
            </a:extLst>
          </p:cNvPr>
          <p:cNvSpPr txBox="1"/>
          <p:nvPr/>
        </p:nvSpPr>
        <p:spPr>
          <a:xfrm>
            <a:off x="4818070" y="465782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D3BA6E3-415F-D503-670C-884F2B9C732B}"/>
                  </a:ext>
                </a:extLst>
              </p:cNvPr>
              <p:cNvSpPr txBox="1"/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D3BA6E3-415F-D503-670C-884F2B9C7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6BC488EF-594B-85F4-AE69-0BF75227C7F0}"/>
              </a:ext>
            </a:extLst>
          </p:cNvPr>
          <p:cNvSpPr txBox="1"/>
          <p:nvPr/>
        </p:nvSpPr>
        <p:spPr>
          <a:xfrm>
            <a:off x="6740783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</a:t>
            </a:r>
            <a:endParaRPr kumimoji="1"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2C96986-5100-8DBA-B22D-EA560A653FBD}"/>
              </a:ext>
            </a:extLst>
          </p:cNvPr>
          <p:cNvSpPr txBox="1"/>
          <p:nvPr/>
        </p:nvSpPr>
        <p:spPr>
          <a:xfrm>
            <a:off x="6740783" y="4637761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542505D-80BA-07E8-D142-55D90C4F5E7F}"/>
              </a:ext>
            </a:extLst>
          </p:cNvPr>
          <p:cNvSpPr txBox="1"/>
          <p:nvPr/>
        </p:nvSpPr>
        <p:spPr>
          <a:xfrm>
            <a:off x="6740783" y="567129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78E303-640A-9C5A-996A-0682E1AF3D8D}"/>
              </a:ext>
            </a:extLst>
          </p:cNvPr>
          <p:cNvSpPr txBox="1"/>
          <p:nvPr/>
        </p:nvSpPr>
        <p:spPr>
          <a:xfrm>
            <a:off x="8418276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H(P)</a:t>
            </a:r>
            <a:endParaRPr kumimoji="1" lang="zh-TW" altLang="en-US" sz="32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2E12FAB-7B4C-8323-17BC-60C50A53D9F4}"/>
              </a:ext>
            </a:extLst>
          </p:cNvPr>
          <p:cNvSpPr txBox="1"/>
          <p:nvPr/>
        </p:nvSpPr>
        <p:spPr>
          <a:xfrm>
            <a:off x="8570677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0.5</a:t>
            </a:r>
            <a:endParaRPr kumimoji="1"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3A39703-E6D3-84A7-242A-63383011B93B}"/>
              </a:ext>
            </a:extLst>
          </p:cNvPr>
          <p:cNvSpPr txBox="1"/>
          <p:nvPr/>
        </p:nvSpPr>
        <p:spPr>
          <a:xfrm>
            <a:off x="8570677" y="463776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/>
              <a:t>0.</a:t>
            </a:r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7731AD8-3DCB-6FF6-BDDA-7646D20A3548}"/>
              </a:ext>
            </a:extLst>
          </p:cNvPr>
          <p:cNvSpPr txBox="1"/>
          <p:nvPr/>
        </p:nvSpPr>
        <p:spPr>
          <a:xfrm>
            <a:off x="8570677" y="56712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/>
              <a:t>0.</a:t>
            </a:r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p:sp>
        <p:nvSpPr>
          <p:cNvPr id="43" name="右中括弧 42">
            <a:extLst>
              <a:ext uri="{FF2B5EF4-FFF2-40B4-BE49-F238E27FC236}">
                <a16:creationId xmlns:a16="http://schemas.microsoft.com/office/drawing/2014/main" id="{CBEA1DE6-C944-F8ED-9CD0-D854C3E4886D}"/>
              </a:ext>
            </a:extLst>
          </p:cNvPr>
          <p:cNvSpPr/>
          <p:nvPr/>
        </p:nvSpPr>
        <p:spPr>
          <a:xfrm>
            <a:off x="10010594" y="3763331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250A6B0-E7D8-D68F-3426-0E152B2DF8CD}"/>
              </a:ext>
            </a:extLst>
          </p:cNvPr>
          <p:cNvSpPr txBox="1"/>
          <p:nvPr/>
        </p:nvSpPr>
        <p:spPr>
          <a:xfrm>
            <a:off x="10289358" y="4637760"/>
            <a:ext cx="161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1.5 bits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73EA78C-CB94-E64F-0DD3-224266091388}"/>
                  </a:ext>
                </a:extLst>
              </p:cNvPr>
              <p:cNvSpPr txBox="1"/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TW" sz="2000" dirty="0"/>
                  <a:t>Entropy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func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73EA78C-CB94-E64F-0DD3-22426609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圖說文字 2">
            <a:extLst>
              <a:ext uri="{FF2B5EF4-FFF2-40B4-BE49-F238E27FC236}">
                <a16:creationId xmlns:a16="http://schemas.microsoft.com/office/drawing/2014/main" id="{4C655BF5-BA0B-E597-7255-46761A05711E}"/>
              </a:ext>
            </a:extLst>
          </p:cNvPr>
          <p:cNvSpPr/>
          <p:nvPr/>
        </p:nvSpPr>
        <p:spPr>
          <a:xfrm>
            <a:off x="10400571" y="3770901"/>
            <a:ext cx="1494363" cy="760004"/>
          </a:xfrm>
          <a:prstGeom prst="wedgeEllipseCallout">
            <a:avLst>
              <a:gd name="adj1" fmla="val 15818"/>
              <a:gd name="adj2" fmla="val 641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log</a:t>
            </a:r>
            <a:r>
              <a:rPr kumimoji="1" lang="zh-TW" altLang="en-US" sz="1400" dirty="0">
                <a:solidFill>
                  <a:schemeClr val="tx1"/>
                </a:solidFill>
              </a:rPr>
              <a:t>以</a:t>
            </a:r>
            <a:r>
              <a:rPr kumimoji="1" lang="en-US" altLang="zh-TW" sz="1400" dirty="0">
                <a:solidFill>
                  <a:schemeClr val="tx1"/>
                </a:solidFill>
              </a:rPr>
              <a:t>2</a:t>
            </a:r>
            <a:r>
              <a:rPr kumimoji="1" lang="zh-TW" altLang="en-US" sz="1400" dirty="0">
                <a:solidFill>
                  <a:schemeClr val="tx1"/>
                </a:solidFill>
              </a:rPr>
              <a:t>為底數的單位</a:t>
            </a:r>
          </a:p>
        </p:txBody>
      </p:sp>
    </p:spTree>
    <p:extLst>
      <p:ext uri="{BB962C8B-B14F-4D97-AF65-F5344CB8AC3E}">
        <p14:creationId xmlns:p14="http://schemas.microsoft.com/office/powerpoint/2010/main" val="74320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1" grpId="0"/>
      <p:bldP spid="43" grpId="0" animBg="1"/>
      <p:bldP spid="44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F9EDD-6F55-F264-73F1-1FB7574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501D4-9775-7CB0-70B3-C2F97763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Entropy</a:t>
            </a:r>
            <a:r>
              <a:rPr kumimoji="1" lang="zh-TW" altLang="en-US" dirty="0"/>
              <a:t>：最低的傳輸成本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以🌵為例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DD2BBE-D7AC-202C-1380-B5BB859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2" name="太陽 21">
            <a:extLst>
              <a:ext uri="{FF2B5EF4-FFF2-40B4-BE49-F238E27FC236}">
                <a16:creationId xmlns:a16="http://schemas.microsoft.com/office/drawing/2014/main" id="{2F279CE6-5D65-A947-AA74-87EB259916B3}"/>
              </a:ext>
            </a:extLst>
          </p:cNvPr>
          <p:cNvSpPr/>
          <p:nvPr/>
        </p:nvSpPr>
        <p:spPr>
          <a:xfrm>
            <a:off x="1265584" y="3292272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3" name="圖形 22" descr="下雨 外框">
            <a:extLst>
              <a:ext uri="{FF2B5EF4-FFF2-40B4-BE49-F238E27FC236}">
                <a16:creationId xmlns:a16="http://schemas.microsoft.com/office/drawing/2014/main" id="{14604868-79E6-CC4C-42D4-05DAD12C0C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659" y="5328207"/>
            <a:ext cx="1308538" cy="130853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6D57168-8712-9AE7-243C-D7BE887D6ADF}"/>
              </a:ext>
            </a:extLst>
          </p:cNvPr>
          <p:cNvSpPr txBox="1"/>
          <p:nvPr/>
        </p:nvSpPr>
        <p:spPr>
          <a:xfrm>
            <a:off x="2985016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100%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C2947DE-0227-F46B-7BF8-B3968E3507EB}"/>
              </a:ext>
            </a:extLst>
          </p:cNvPr>
          <p:cNvSpPr txBox="1"/>
          <p:nvPr/>
        </p:nvSpPr>
        <p:spPr>
          <a:xfrm>
            <a:off x="2985015" y="569008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0%</a:t>
            </a:r>
            <a:endParaRPr kumimoji="1"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6F02F8-AFC7-6928-58F4-A074631820A3}"/>
              </a:ext>
            </a:extLst>
          </p:cNvPr>
          <p:cNvSpPr txBox="1"/>
          <p:nvPr/>
        </p:nvSpPr>
        <p:spPr>
          <a:xfrm>
            <a:off x="2832612" y="2699103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95642B8-624D-78FB-66F4-FEF7555AFC64}"/>
              </a:ext>
            </a:extLst>
          </p:cNvPr>
          <p:cNvSpPr txBox="1"/>
          <p:nvPr/>
        </p:nvSpPr>
        <p:spPr>
          <a:xfrm>
            <a:off x="4665669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P</a:t>
            </a:r>
            <a:endParaRPr kumimoji="1" lang="zh-TW" altLang="en-US" sz="3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B3263D-DC73-46E6-D686-5E46F4BADF6E}"/>
              </a:ext>
            </a:extLst>
          </p:cNvPr>
          <p:cNvSpPr txBox="1"/>
          <p:nvPr/>
        </p:nvSpPr>
        <p:spPr>
          <a:xfrm>
            <a:off x="4818070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1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7C00AF9-8617-0320-D070-4823B60CCA4D}"/>
              </a:ext>
            </a:extLst>
          </p:cNvPr>
          <p:cNvSpPr txBox="1"/>
          <p:nvPr/>
        </p:nvSpPr>
        <p:spPr>
          <a:xfrm>
            <a:off x="4818070" y="569008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pic>
        <p:nvPicPr>
          <p:cNvPr id="30" name="圖形 29" descr="雲朵 外框">
            <a:extLst>
              <a:ext uri="{FF2B5EF4-FFF2-40B4-BE49-F238E27FC236}">
                <a16:creationId xmlns:a16="http://schemas.microsoft.com/office/drawing/2014/main" id="{60FA6411-0298-E145-DF4D-FF674194FA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2083" y="4397877"/>
            <a:ext cx="1033415" cy="103341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880783B-77DA-2729-F0CD-968A1D73A5F0}"/>
              </a:ext>
            </a:extLst>
          </p:cNvPr>
          <p:cNvSpPr txBox="1"/>
          <p:nvPr/>
        </p:nvSpPr>
        <p:spPr>
          <a:xfrm>
            <a:off x="2985013" y="463776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0%</a:t>
            </a:r>
            <a:endParaRPr kumimoji="1"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32ABC75-B98A-6B00-87BF-3CA79405E5A6}"/>
              </a:ext>
            </a:extLst>
          </p:cNvPr>
          <p:cNvSpPr txBox="1"/>
          <p:nvPr/>
        </p:nvSpPr>
        <p:spPr>
          <a:xfrm>
            <a:off x="4818070" y="465782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49583E3-806E-1841-97D4-86702A45A10E}"/>
                  </a:ext>
                </a:extLst>
              </p:cNvPr>
              <p:cNvSpPr txBox="1"/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49583E3-806E-1841-97D4-86702A45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AB1619-B2EE-04FB-F63E-36645165E064}"/>
              </a:ext>
            </a:extLst>
          </p:cNvPr>
          <p:cNvSpPr txBox="1"/>
          <p:nvPr/>
        </p:nvSpPr>
        <p:spPr>
          <a:xfrm>
            <a:off x="6740783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5AB9117-0A0F-437D-E5A0-4972AA2C3F40}"/>
              </a:ext>
            </a:extLst>
          </p:cNvPr>
          <p:cNvSpPr txBox="1"/>
          <p:nvPr/>
        </p:nvSpPr>
        <p:spPr>
          <a:xfrm>
            <a:off x="6740783" y="4637761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13C9714-5430-C99F-42FA-9DE69FC3708C}"/>
              </a:ext>
            </a:extLst>
          </p:cNvPr>
          <p:cNvSpPr txBox="1"/>
          <p:nvPr/>
        </p:nvSpPr>
        <p:spPr>
          <a:xfrm>
            <a:off x="6740783" y="567129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113C2A-7797-9AE3-1E2C-455008105B70}"/>
              </a:ext>
            </a:extLst>
          </p:cNvPr>
          <p:cNvSpPr txBox="1"/>
          <p:nvPr/>
        </p:nvSpPr>
        <p:spPr>
          <a:xfrm>
            <a:off x="8418276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H(P)</a:t>
            </a:r>
            <a:endParaRPr kumimoji="1" lang="zh-TW" altLang="en-US" sz="32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F79742-7FE9-C29C-419B-3C901026FE7C}"/>
              </a:ext>
            </a:extLst>
          </p:cNvPr>
          <p:cNvSpPr txBox="1"/>
          <p:nvPr/>
        </p:nvSpPr>
        <p:spPr>
          <a:xfrm>
            <a:off x="8570677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0A1F38-A5FF-1A08-78B1-AFF246BAEBE3}"/>
              </a:ext>
            </a:extLst>
          </p:cNvPr>
          <p:cNvSpPr txBox="1"/>
          <p:nvPr/>
        </p:nvSpPr>
        <p:spPr>
          <a:xfrm>
            <a:off x="8570677" y="463776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1E463F2-49B2-FBCC-A305-452AAEBD0DF5}"/>
              </a:ext>
            </a:extLst>
          </p:cNvPr>
          <p:cNvSpPr txBox="1"/>
          <p:nvPr/>
        </p:nvSpPr>
        <p:spPr>
          <a:xfrm>
            <a:off x="8570677" y="56712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B48681F-906F-AF12-BEB2-D613D6BD564C}"/>
              </a:ext>
            </a:extLst>
          </p:cNvPr>
          <p:cNvSpPr txBox="1"/>
          <p:nvPr/>
        </p:nvSpPr>
        <p:spPr>
          <a:xfrm>
            <a:off x="10314072" y="463776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0 bits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43" name="右中括弧 42">
            <a:extLst>
              <a:ext uri="{FF2B5EF4-FFF2-40B4-BE49-F238E27FC236}">
                <a16:creationId xmlns:a16="http://schemas.microsoft.com/office/drawing/2014/main" id="{30FF96E2-5E91-6962-B925-8933A33CC704}"/>
              </a:ext>
            </a:extLst>
          </p:cNvPr>
          <p:cNvSpPr/>
          <p:nvPr/>
        </p:nvSpPr>
        <p:spPr>
          <a:xfrm>
            <a:off x="10010594" y="3763331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995AC9D-D40D-DB93-0AAD-06276C3981A7}"/>
                  </a:ext>
                </a:extLst>
              </p:cNvPr>
              <p:cNvSpPr txBox="1"/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TW" sz="2000" dirty="0"/>
                  <a:t>Entropy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func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995AC9D-D40D-DB93-0AAD-06276C39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橢圓圖說文字 4">
            <a:extLst>
              <a:ext uri="{FF2B5EF4-FFF2-40B4-BE49-F238E27FC236}">
                <a16:creationId xmlns:a16="http://schemas.microsoft.com/office/drawing/2014/main" id="{C8BE3371-8669-667B-7B63-1155BFD92EEB}"/>
              </a:ext>
            </a:extLst>
          </p:cNvPr>
          <p:cNvSpPr/>
          <p:nvPr/>
        </p:nvSpPr>
        <p:spPr>
          <a:xfrm>
            <a:off x="10400571" y="3770901"/>
            <a:ext cx="1494363" cy="760004"/>
          </a:xfrm>
          <a:prstGeom prst="wedgeEllipseCallout">
            <a:avLst>
              <a:gd name="adj1" fmla="val 15818"/>
              <a:gd name="adj2" fmla="val 6417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log</a:t>
            </a:r>
            <a:r>
              <a:rPr kumimoji="1" lang="zh-TW" altLang="en-US" sz="1400" dirty="0">
                <a:solidFill>
                  <a:schemeClr val="tx1"/>
                </a:solidFill>
              </a:rPr>
              <a:t>以</a:t>
            </a:r>
            <a:r>
              <a:rPr kumimoji="1" lang="en-US" altLang="zh-TW" sz="1400" dirty="0">
                <a:solidFill>
                  <a:schemeClr val="tx1"/>
                </a:solidFill>
              </a:rPr>
              <a:t>2</a:t>
            </a:r>
            <a:r>
              <a:rPr kumimoji="1" lang="zh-TW" altLang="en-US" sz="1400" dirty="0">
                <a:solidFill>
                  <a:schemeClr val="tx1"/>
                </a:solidFill>
              </a:rPr>
              <a:t>為底數的單位</a:t>
            </a:r>
          </a:p>
        </p:txBody>
      </p:sp>
    </p:spTree>
    <p:extLst>
      <p:ext uri="{BB962C8B-B14F-4D97-AF65-F5344CB8AC3E}">
        <p14:creationId xmlns:p14="http://schemas.microsoft.com/office/powerpoint/2010/main" val="372151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BCBE237-2B24-27D4-99B0-4E5ABFDD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735002"/>
            <a:ext cx="3667026" cy="2286000"/>
          </a:xfrm>
        </p:spPr>
        <p:txBody>
          <a:bodyPr/>
          <a:lstStyle/>
          <a:p>
            <a:r>
              <a:rPr lang="en-US" dirty="0" err="1"/>
              <a:t>從ML的角度理解</a:t>
            </a:r>
            <a:r>
              <a:rPr lang="en-US" dirty="0"/>
              <a:t> Cross-Entropy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A3855A-381F-D16A-649A-ABDF3400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 dirty="0"/>
          </a:p>
        </p:txBody>
      </p:sp>
      <p:pic>
        <p:nvPicPr>
          <p:cNvPr id="3" name="圖片 2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1882B2BA-2B2A-189D-FF3A-3FFD55BB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9"/>
          <a:stretch/>
        </p:blipFill>
        <p:spPr>
          <a:xfrm>
            <a:off x="4404675" y="2165375"/>
            <a:ext cx="7150230" cy="26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2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C43F-7E03-1A61-65D7-0715F92C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Cross-Entropy</a:t>
            </a:r>
            <a:r>
              <a:rPr kumimoji="1" lang="zh-TW" altLang="en-US" dirty="0"/>
              <a:t>：可能不是最低的傳輸成本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ED175-D386-C383-E285-6ABEB157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57FFE0-EF3C-E4B6-89E7-B48C2FB20FB0}"/>
              </a:ext>
            </a:extLst>
          </p:cNvPr>
          <p:cNvSpPr txBox="1"/>
          <p:nvPr/>
        </p:nvSpPr>
        <p:spPr>
          <a:xfrm>
            <a:off x="942714" y="2338451"/>
            <a:ext cx="1585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dirty="0"/>
              <a:t>Entropy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D02DA14E-6398-916E-DCD5-10EC266162B3}"/>
              </a:ext>
            </a:extLst>
          </p:cNvPr>
          <p:cNvSpPr/>
          <p:nvPr/>
        </p:nvSpPr>
        <p:spPr>
          <a:xfrm>
            <a:off x="3135676" y="2211943"/>
            <a:ext cx="3089173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機率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08ABFE1-583B-C78D-20A8-B840B08F1F0A}"/>
              </a:ext>
            </a:extLst>
          </p:cNvPr>
          <p:cNvSpPr/>
          <p:nvPr/>
        </p:nvSpPr>
        <p:spPr>
          <a:xfrm>
            <a:off x="6956033" y="2197455"/>
            <a:ext cx="4280717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log(</a:t>
            </a:r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資訊量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84EDA9-79CB-AD37-DBFA-15DF60FEB7A6}"/>
              </a:ext>
            </a:extLst>
          </p:cNvPr>
          <p:cNvSpPr txBox="1"/>
          <p:nvPr/>
        </p:nvSpPr>
        <p:spPr>
          <a:xfrm>
            <a:off x="2283734" y="2305234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=</a:t>
            </a:r>
            <a:endParaRPr kumimoji="1" lang="zh-TW" altLang="en-US" sz="36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7C12EE-D6BA-68CD-B07D-88B0E25A2306}"/>
              </a:ext>
            </a:extLst>
          </p:cNvPr>
          <p:cNvSpPr txBox="1"/>
          <p:nvPr/>
        </p:nvSpPr>
        <p:spPr>
          <a:xfrm>
            <a:off x="6224849" y="2273750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x</a:t>
            </a:r>
            <a:endParaRPr kumimoji="1" lang="zh-TW" altLang="en-US" sz="36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F7E41F-7D47-F0B7-1A40-A4C65263177D}"/>
              </a:ext>
            </a:extLst>
          </p:cNvPr>
          <p:cNvSpPr txBox="1"/>
          <p:nvPr/>
        </p:nvSpPr>
        <p:spPr>
          <a:xfrm>
            <a:off x="955250" y="3468876"/>
            <a:ext cx="1585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dirty="0"/>
              <a:t>Cross-Entropy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81DCAD2-9D53-4CD7-5D54-9F9B5AFF8C23}"/>
              </a:ext>
            </a:extLst>
          </p:cNvPr>
          <p:cNvSpPr/>
          <p:nvPr/>
        </p:nvSpPr>
        <p:spPr>
          <a:xfrm>
            <a:off x="3135676" y="3546469"/>
            <a:ext cx="3089173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機率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1E04253-DCCB-7A9D-4655-A1E40E05957C}"/>
              </a:ext>
            </a:extLst>
          </p:cNvPr>
          <p:cNvSpPr/>
          <p:nvPr/>
        </p:nvSpPr>
        <p:spPr>
          <a:xfrm>
            <a:off x="6956033" y="3531981"/>
            <a:ext cx="4615481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log(</a:t>
            </a:r>
            <a:r>
              <a:rPr kumimoji="1" lang="zh-TW" altLang="en-US" sz="2400" dirty="0">
                <a:solidFill>
                  <a:srgbClr val="FF0000"/>
                </a:solidFill>
              </a:rPr>
              <a:t>預測</a:t>
            </a:r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資訊量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CA01F6-7850-9C70-1968-64833B879684}"/>
              </a:ext>
            </a:extLst>
          </p:cNvPr>
          <p:cNvSpPr txBox="1"/>
          <p:nvPr/>
        </p:nvSpPr>
        <p:spPr>
          <a:xfrm>
            <a:off x="2283734" y="3639760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=</a:t>
            </a:r>
            <a:endParaRPr kumimoji="1" lang="zh-TW" altLang="en-US" sz="36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464628-5D0E-D777-F9EA-F6D0830E60BD}"/>
              </a:ext>
            </a:extLst>
          </p:cNvPr>
          <p:cNvSpPr txBox="1"/>
          <p:nvPr/>
        </p:nvSpPr>
        <p:spPr>
          <a:xfrm>
            <a:off x="6224849" y="3608276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x</a:t>
            </a:r>
            <a:endParaRPr kumimoji="1" lang="zh-TW" altLang="en-US" sz="3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BDDFD3-1F55-C7CA-D8A6-2853A35AB226}"/>
                  </a:ext>
                </a:extLst>
              </p:cNvPr>
              <p:cNvSpPr txBox="1"/>
              <p:nvPr/>
            </p:nvSpPr>
            <p:spPr>
              <a:xfrm>
                <a:off x="2328624" y="4632376"/>
                <a:ext cx="3450384" cy="841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BDDFD3-1F55-C7CA-D8A6-2853A35A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24" y="4632376"/>
                <a:ext cx="3450384" cy="841192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0960EF-710A-2CD4-EDA3-4D478216E010}"/>
              </a:ext>
            </a:extLst>
          </p:cNvPr>
          <p:cNvSpPr txBox="1"/>
          <p:nvPr/>
        </p:nvSpPr>
        <p:spPr>
          <a:xfrm>
            <a:off x="5937504" y="4881269"/>
            <a:ext cx="594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&lt;- </a:t>
            </a:r>
            <a:r>
              <a:rPr kumimoji="1" lang="zh-TW" altLang="en-US" sz="2000" dirty="0"/>
              <a:t>通常是自然對數，本堂課以</a:t>
            </a:r>
            <a:r>
              <a:rPr kumimoji="1" lang="en-US" altLang="zh-TW" sz="2000" dirty="0"/>
              <a:t>2</a:t>
            </a:r>
            <a:r>
              <a:rPr kumimoji="1" lang="zh-TW" altLang="en-US" sz="2000" dirty="0"/>
              <a:t>為底數作為範例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ED481E7-F70B-5F3D-7F87-7E81DFC0A404}"/>
                  </a:ext>
                </a:extLst>
              </p:cNvPr>
              <p:cNvSpPr txBox="1"/>
              <p:nvPr/>
            </p:nvSpPr>
            <p:spPr>
              <a:xfrm>
                <a:off x="3706368" y="5687977"/>
                <a:ext cx="22799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ED481E7-F70B-5F3D-7F87-7E81DFC0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68" y="5687977"/>
                <a:ext cx="2279904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F28F78E-74CA-B1A4-9B5F-27B317484A34}"/>
                  </a:ext>
                </a:extLst>
              </p:cNvPr>
              <p:cNvSpPr txBox="1"/>
              <p:nvPr/>
            </p:nvSpPr>
            <p:spPr>
              <a:xfrm>
                <a:off x="5937504" y="5780256"/>
                <a:ext cx="59458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&lt;-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是每個事件發生的機率，</a:t>
                </a:r>
                <a:endParaRPr kumimoji="1" lang="en-US" altLang="zh-TW" sz="2000" dirty="0"/>
              </a:p>
              <a:p>
                <a:r>
                  <a:rPr lang="zh-TW" altLang="en-US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zh-TW" altLang="en-US" sz="2000" dirty="0"/>
                  <a:t> 是</a:t>
                </a:r>
                <a:r>
                  <a:rPr kumimoji="1" lang="zh-TW" altLang="en-US" sz="2000" dirty="0">
                    <a:solidFill>
                      <a:srgbClr val="FF0000"/>
                    </a:solidFill>
                  </a:rPr>
                  <a:t>預測</a:t>
                </a:r>
                <a:r>
                  <a:rPr kumimoji="1" lang="zh-TW" altLang="en-US" sz="2000" dirty="0"/>
                  <a:t>每個事件發生的機率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F28F78E-74CA-B1A4-9B5F-27B31748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04" y="5780256"/>
                <a:ext cx="5945866" cy="707886"/>
              </a:xfrm>
              <a:prstGeom prst="rect">
                <a:avLst/>
              </a:prstGeom>
              <a:blipFill>
                <a:blip r:embed="rId5"/>
                <a:stretch>
                  <a:fillRect l="-1066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B99ACC-1EA2-2890-AE66-A4898D2B5716}"/>
              </a:ext>
            </a:extLst>
          </p:cNvPr>
          <p:cNvSpPr txBox="1"/>
          <p:nvPr/>
        </p:nvSpPr>
        <p:spPr>
          <a:xfrm>
            <a:off x="1083371" y="4373575"/>
            <a:ext cx="111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交叉熵</a:t>
            </a:r>
          </a:p>
        </p:txBody>
      </p:sp>
    </p:spTree>
    <p:extLst>
      <p:ext uri="{BB962C8B-B14F-4D97-AF65-F5344CB8AC3E}">
        <p14:creationId xmlns:p14="http://schemas.microsoft.com/office/powerpoint/2010/main" val="27846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2DC30-0BC4-FFD2-1DBC-4EA6644F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Cross-entropy (Case1)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A69911-56B0-0BDD-25C1-7E2F53B5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F8D182-47F3-638F-7F59-FE7C1FFC46BA}"/>
                  </a:ext>
                </a:extLst>
              </p:cNvPr>
              <p:cNvSpPr txBox="1"/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F8D182-47F3-638F-7F59-FE7C1FFC4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太陽 5">
            <a:extLst>
              <a:ext uri="{FF2B5EF4-FFF2-40B4-BE49-F238E27FC236}">
                <a16:creationId xmlns:a16="http://schemas.microsoft.com/office/drawing/2014/main" id="{2D429986-0D45-B0C1-E394-9DCF7EB53B21}"/>
              </a:ext>
            </a:extLst>
          </p:cNvPr>
          <p:cNvSpPr/>
          <p:nvPr/>
        </p:nvSpPr>
        <p:spPr>
          <a:xfrm>
            <a:off x="734235" y="3433677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 descr="下雨 外框">
            <a:extLst>
              <a:ext uri="{FF2B5EF4-FFF2-40B4-BE49-F238E27FC236}">
                <a16:creationId xmlns:a16="http://schemas.microsoft.com/office/drawing/2014/main" id="{C46B2168-5010-080D-F07E-D66D5399C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10" y="5469612"/>
            <a:ext cx="1308538" cy="1308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BE121A-0E29-6A97-A18D-2DE66AEFF8CC}"/>
              </a:ext>
            </a:extLst>
          </p:cNvPr>
          <p:cNvSpPr txBox="1"/>
          <p:nvPr/>
        </p:nvSpPr>
        <p:spPr>
          <a:xfrm>
            <a:off x="2144743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7F15CC-249D-08AE-3650-2348FB302CAF}"/>
              </a:ext>
            </a:extLst>
          </p:cNvPr>
          <p:cNvSpPr txBox="1"/>
          <p:nvPr/>
        </p:nvSpPr>
        <p:spPr>
          <a:xfrm>
            <a:off x="2144742" y="583149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48FDB8-1B61-FDBC-9E53-4965BB3AFF18}"/>
              </a:ext>
            </a:extLst>
          </p:cNvPr>
          <p:cNvSpPr txBox="1"/>
          <p:nvPr/>
        </p:nvSpPr>
        <p:spPr>
          <a:xfrm>
            <a:off x="1992339" y="2840508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CE5E93-EB20-5E37-AB26-A54ED1A4C8D8}"/>
              </a:ext>
            </a:extLst>
          </p:cNvPr>
          <p:cNvSpPr txBox="1"/>
          <p:nvPr/>
        </p:nvSpPr>
        <p:spPr>
          <a:xfrm>
            <a:off x="5320584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Q</a:t>
            </a:r>
            <a:endParaRPr kumimoji="1" lang="zh-TW" altLang="en-US" sz="3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2F8593-D1FC-57A7-6F1F-7C622A5621CF}"/>
              </a:ext>
            </a:extLst>
          </p:cNvPr>
          <p:cNvSpPr txBox="1"/>
          <p:nvPr/>
        </p:nvSpPr>
        <p:spPr>
          <a:xfrm>
            <a:off x="5472985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1F1318-A7F0-D0B2-68EB-0989375DD4D8}"/>
              </a:ext>
            </a:extLst>
          </p:cNvPr>
          <p:cNvSpPr txBox="1"/>
          <p:nvPr/>
        </p:nvSpPr>
        <p:spPr>
          <a:xfrm>
            <a:off x="5472985" y="58314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pic>
        <p:nvPicPr>
          <p:cNvPr id="14" name="圖形 13" descr="雲朵 外框">
            <a:extLst>
              <a:ext uri="{FF2B5EF4-FFF2-40B4-BE49-F238E27FC236}">
                <a16:creationId xmlns:a16="http://schemas.microsoft.com/office/drawing/2014/main" id="{C0FA7325-365A-2F59-B0B5-059ACD162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34" y="4539282"/>
            <a:ext cx="1033415" cy="103341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955342-A162-9131-8EF4-4916A75BC3AB}"/>
              </a:ext>
            </a:extLst>
          </p:cNvPr>
          <p:cNvSpPr txBox="1"/>
          <p:nvPr/>
        </p:nvSpPr>
        <p:spPr>
          <a:xfrm>
            <a:off x="2144740" y="477916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7BC1C6-57EB-1F61-3203-827E8A2B9D11}"/>
              </a:ext>
            </a:extLst>
          </p:cNvPr>
          <p:cNvSpPr txBox="1"/>
          <p:nvPr/>
        </p:nvSpPr>
        <p:spPr>
          <a:xfrm>
            <a:off x="5472985" y="479923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D4DA86E-152B-FA91-7209-83CB699BB388}"/>
                  </a:ext>
                </a:extLst>
              </p:cNvPr>
              <p:cNvSpPr txBox="1"/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D4DA86E-152B-FA91-7209-83CB699B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blipFill>
                <a:blip r:embed="rId7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136CC6-1021-51A5-C55B-84CAB565B2C0}"/>
              </a:ext>
            </a:extLst>
          </p:cNvPr>
          <p:cNvSpPr txBox="1"/>
          <p:nvPr/>
        </p:nvSpPr>
        <p:spPr>
          <a:xfrm>
            <a:off x="7136207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A027468-B4AA-E1C3-8F10-C5988F247243}"/>
              </a:ext>
            </a:extLst>
          </p:cNvPr>
          <p:cNvSpPr txBox="1"/>
          <p:nvPr/>
        </p:nvSpPr>
        <p:spPr>
          <a:xfrm>
            <a:off x="7136207" y="4779166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8A6C7A-34E4-FEC3-221E-7905F62F527C}"/>
              </a:ext>
            </a:extLst>
          </p:cNvPr>
          <p:cNvSpPr txBox="1"/>
          <p:nvPr/>
        </p:nvSpPr>
        <p:spPr>
          <a:xfrm>
            <a:off x="7136207" y="581269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</a:t>
            </a:r>
            <a:endParaRPr kumimoji="1"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A9BBE3F-A839-22E9-2F0A-04976B52C8E9}"/>
              </a:ext>
            </a:extLst>
          </p:cNvPr>
          <p:cNvSpPr txBox="1"/>
          <p:nvPr/>
        </p:nvSpPr>
        <p:spPr>
          <a:xfrm>
            <a:off x="8628345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H(P, Q)</a:t>
            </a:r>
            <a:endParaRPr kumimoji="1" lang="zh-TW" altLang="en-US" sz="32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D5867F-6D61-B2DB-B0D6-2DD9550BB4D6}"/>
              </a:ext>
            </a:extLst>
          </p:cNvPr>
          <p:cNvSpPr txBox="1"/>
          <p:nvPr/>
        </p:nvSpPr>
        <p:spPr>
          <a:xfrm>
            <a:off x="8780746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1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EBFDF9E-A1E4-E7A8-CC55-7C85A5285032}"/>
              </a:ext>
            </a:extLst>
          </p:cNvPr>
          <p:cNvSpPr txBox="1"/>
          <p:nvPr/>
        </p:nvSpPr>
        <p:spPr>
          <a:xfrm>
            <a:off x="8780746" y="4779165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0.5</a:t>
            </a:r>
            <a:endParaRPr kumimoji="1"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002202-3BB3-8CF2-BBC2-9866D022D9DE}"/>
              </a:ext>
            </a:extLst>
          </p:cNvPr>
          <p:cNvSpPr txBox="1"/>
          <p:nvPr/>
        </p:nvSpPr>
        <p:spPr>
          <a:xfrm>
            <a:off x="8780746" y="58126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0.25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E2057699-10FC-3403-43B9-8DD6D0FCCFFD}"/>
              </a:ext>
            </a:extLst>
          </p:cNvPr>
          <p:cNvSpPr/>
          <p:nvPr/>
        </p:nvSpPr>
        <p:spPr>
          <a:xfrm>
            <a:off x="10171235" y="3904736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A0CE35-F661-AA7F-F7C8-274C4FC7A1B2}"/>
              </a:ext>
            </a:extLst>
          </p:cNvPr>
          <p:cNvSpPr txBox="1"/>
          <p:nvPr/>
        </p:nvSpPr>
        <p:spPr>
          <a:xfrm>
            <a:off x="10257735" y="4779165"/>
            <a:ext cx="183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</a:t>
            </a:r>
            <a:r>
              <a:rPr kumimoji="1" lang="en-US" altLang="zh-TW" sz="3200" dirty="0">
                <a:solidFill>
                  <a:srgbClr val="FF0000"/>
                </a:solidFill>
              </a:rPr>
              <a:t>75</a:t>
            </a:r>
            <a:r>
              <a:rPr kumimoji="1" lang="en-US" altLang="zh-TW" sz="3200" dirty="0"/>
              <a:t> bits</a:t>
            </a:r>
            <a:endParaRPr kumimoji="1"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87B60DA-C6EF-4FBD-6685-D1B6DAC2A32C}"/>
              </a:ext>
            </a:extLst>
          </p:cNvPr>
          <p:cNvSpPr txBox="1"/>
          <p:nvPr/>
        </p:nvSpPr>
        <p:spPr>
          <a:xfrm>
            <a:off x="3922416" y="374733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25%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1A61748-14E2-4CCC-0E94-2F87708E4E7C}"/>
              </a:ext>
            </a:extLst>
          </p:cNvPr>
          <p:cNvSpPr txBox="1"/>
          <p:nvPr/>
        </p:nvSpPr>
        <p:spPr>
          <a:xfrm>
            <a:off x="3922415" y="583318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50%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E62ACF-282A-FA3C-B439-5DDECC6159E3}"/>
              </a:ext>
            </a:extLst>
          </p:cNvPr>
          <p:cNvSpPr txBox="1"/>
          <p:nvPr/>
        </p:nvSpPr>
        <p:spPr>
          <a:xfrm>
            <a:off x="3770012" y="2842204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(Q)</a:t>
            </a:r>
            <a:endParaRPr kumimoji="1" lang="zh-TW" altLang="en-US" sz="32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87EA1A3-5661-7426-8F43-893A0B08DF5A}"/>
              </a:ext>
            </a:extLst>
          </p:cNvPr>
          <p:cNvSpPr txBox="1"/>
          <p:nvPr/>
        </p:nvSpPr>
        <p:spPr>
          <a:xfrm>
            <a:off x="3922413" y="478086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917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71058-40F4-57A1-AAC1-863CADC9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CBCFC-D77A-EA14-1B2E-F9928291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Cross-entropy (Case2)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477EF2-D569-A689-7F34-3E451843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71C95FC-E41A-2463-68B2-AD47682EB67D}"/>
                  </a:ext>
                </a:extLst>
              </p:cNvPr>
              <p:cNvSpPr txBox="1"/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71C95FC-E41A-2463-68B2-AD47682EB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太陽 5">
            <a:extLst>
              <a:ext uri="{FF2B5EF4-FFF2-40B4-BE49-F238E27FC236}">
                <a16:creationId xmlns:a16="http://schemas.microsoft.com/office/drawing/2014/main" id="{B5B441FA-9E62-382B-2DCA-9F48998F76E0}"/>
              </a:ext>
            </a:extLst>
          </p:cNvPr>
          <p:cNvSpPr/>
          <p:nvPr/>
        </p:nvSpPr>
        <p:spPr>
          <a:xfrm>
            <a:off x="734235" y="3433677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 descr="下雨 外框">
            <a:extLst>
              <a:ext uri="{FF2B5EF4-FFF2-40B4-BE49-F238E27FC236}">
                <a16:creationId xmlns:a16="http://schemas.microsoft.com/office/drawing/2014/main" id="{36FE5BA1-AAA3-6D6F-FB0E-6969B1B6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10" y="5469612"/>
            <a:ext cx="1308538" cy="1308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25DD58A-DAB7-3286-12E1-E39B5EA623F7}"/>
              </a:ext>
            </a:extLst>
          </p:cNvPr>
          <p:cNvSpPr txBox="1"/>
          <p:nvPr/>
        </p:nvSpPr>
        <p:spPr>
          <a:xfrm>
            <a:off x="2144743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0334B8-17B3-D166-4205-66E4925CED7D}"/>
              </a:ext>
            </a:extLst>
          </p:cNvPr>
          <p:cNvSpPr txBox="1"/>
          <p:nvPr/>
        </p:nvSpPr>
        <p:spPr>
          <a:xfrm>
            <a:off x="2144742" y="583149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D93F0B-EC0A-5EC5-90CB-E39DD214EB8A}"/>
              </a:ext>
            </a:extLst>
          </p:cNvPr>
          <p:cNvSpPr txBox="1"/>
          <p:nvPr/>
        </p:nvSpPr>
        <p:spPr>
          <a:xfrm>
            <a:off x="1992339" y="2840508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EA7CE8-8026-8D4E-79C9-5D3749FF07F3}"/>
              </a:ext>
            </a:extLst>
          </p:cNvPr>
          <p:cNvSpPr txBox="1"/>
          <p:nvPr/>
        </p:nvSpPr>
        <p:spPr>
          <a:xfrm>
            <a:off x="5320584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Q</a:t>
            </a:r>
            <a:endParaRPr kumimoji="1" lang="zh-TW" altLang="en-US" sz="3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72B485-43E2-5E3F-3EB8-8EE522E53419}"/>
              </a:ext>
            </a:extLst>
          </p:cNvPr>
          <p:cNvSpPr txBox="1"/>
          <p:nvPr/>
        </p:nvSpPr>
        <p:spPr>
          <a:xfrm>
            <a:off x="5472985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1.67</a:t>
            </a:r>
            <a:endParaRPr kumimoji="1" lang="zh-TW" alt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20551C-A1ED-E228-6251-0522B7569B1B}"/>
              </a:ext>
            </a:extLst>
          </p:cNvPr>
          <p:cNvSpPr txBox="1"/>
          <p:nvPr/>
        </p:nvSpPr>
        <p:spPr>
          <a:xfrm>
            <a:off x="5472985" y="58314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p:pic>
        <p:nvPicPr>
          <p:cNvPr id="14" name="圖形 13" descr="雲朵 外框">
            <a:extLst>
              <a:ext uri="{FF2B5EF4-FFF2-40B4-BE49-F238E27FC236}">
                <a16:creationId xmlns:a16="http://schemas.microsoft.com/office/drawing/2014/main" id="{EBEDB5B5-5BC6-3FBB-8965-4DFED9474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34" y="4539282"/>
            <a:ext cx="1033415" cy="103341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16A1BC-EA3E-5326-9EBD-587D530CEB37}"/>
              </a:ext>
            </a:extLst>
          </p:cNvPr>
          <p:cNvSpPr txBox="1"/>
          <p:nvPr/>
        </p:nvSpPr>
        <p:spPr>
          <a:xfrm>
            <a:off x="2144740" y="477916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2AE4B4-63C7-9642-A93E-2CF25E925DEE}"/>
              </a:ext>
            </a:extLst>
          </p:cNvPr>
          <p:cNvSpPr txBox="1"/>
          <p:nvPr/>
        </p:nvSpPr>
        <p:spPr>
          <a:xfrm>
            <a:off x="5472985" y="479923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D2CF398-C09A-360A-244C-97572D04770C}"/>
                  </a:ext>
                </a:extLst>
              </p:cNvPr>
              <p:cNvSpPr txBox="1"/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D2CF398-C09A-360A-244C-97572D047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blipFill>
                <a:blip r:embed="rId7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A3C0DA-0A61-4BC1-0AB4-8F9FCC28D95F}"/>
              </a:ext>
            </a:extLst>
          </p:cNvPr>
          <p:cNvSpPr txBox="1"/>
          <p:nvPr/>
        </p:nvSpPr>
        <p:spPr>
          <a:xfrm>
            <a:off x="7136207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0.74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57E8C5-9D09-EF33-9431-B7E1AC064006}"/>
              </a:ext>
            </a:extLst>
          </p:cNvPr>
          <p:cNvSpPr txBox="1"/>
          <p:nvPr/>
        </p:nvSpPr>
        <p:spPr>
          <a:xfrm>
            <a:off x="7136207" y="4779166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2.32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CF47FBF-97AF-7A5A-DA7D-721B39CA6F97}"/>
              </a:ext>
            </a:extLst>
          </p:cNvPr>
          <p:cNvSpPr txBox="1"/>
          <p:nvPr/>
        </p:nvSpPr>
        <p:spPr>
          <a:xfrm>
            <a:off x="7136207" y="581269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2.32</a:t>
            </a:r>
            <a:endParaRPr kumimoji="1"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2D0FEDC-4DD7-E01A-9E6C-FA8EBF82D6B9}"/>
              </a:ext>
            </a:extLst>
          </p:cNvPr>
          <p:cNvSpPr txBox="1"/>
          <p:nvPr/>
        </p:nvSpPr>
        <p:spPr>
          <a:xfrm>
            <a:off x="8628345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H(P, Q)</a:t>
            </a:r>
            <a:endParaRPr kumimoji="1" lang="zh-TW" altLang="en-US" sz="32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54E363E-04EA-2423-7070-1CD52F777CAD}"/>
              </a:ext>
            </a:extLst>
          </p:cNvPr>
          <p:cNvSpPr txBox="1"/>
          <p:nvPr/>
        </p:nvSpPr>
        <p:spPr>
          <a:xfrm>
            <a:off x="8780746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0.37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4AEE842-B5FE-E678-C622-4A3E0C0D98D5}"/>
              </a:ext>
            </a:extLst>
          </p:cNvPr>
          <p:cNvSpPr txBox="1"/>
          <p:nvPr/>
        </p:nvSpPr>
        <p:spPr>
          <a:xfrm>
            <a:off x="8780746" y="4779165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0.58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DF12DDB-B544-97BD-4C89-8AED8D847FDD}"/>
              </a:ext>
            </a:extLst>
          </p:cNvPr>
          <p:cNvSpPr txBox="1"/>
          <p:nvPr/>
        </p:nvSpPr>
        <p:spPr>
          <a:xfrm>
            <a:off x="8780746" y="58126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0.58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5C4CA561-54F2-8708-F124-C521C8F7E8E3}"/>
              </a:ext>
            </a:extLst>
          </p:cNvPr>
          <p:cNvSpPr/>
          <p:nvPr/>
        </p:nvSpPr>
        <p:spPr>
          <a:xfrm>
            <a:off x="10171235" y="3904736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3D5935-5531-390C-9156-B52AD4C81C14}"/>
              </a:ext>
            </a:extLst>
          </p:cNvPr>
          <p:cNvSpPr txBox="1"/>
          <p:nvPr/>
        </p:nvSpPr>
        <p:spPr>
          <a:xfrm>
            <a:off x="10257735" y="4779165"/>
            <a:ext cx="183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1.5</a:t>
            </a:r>
            <a:r>
              <a:rPr kumimoji="1" lang="en-US" altLang="zh-TW" sz="3200" dirty="0">
                <a:solidFill>
                  <a:srgbClr val="FF0000"/>
                </a:solidFill>
              </a:rPr>
              <a:t>3</a:t>
            </a:r>
            <a:r>
              <a:rPr kumimoji="1" lang="en-US" altLang="zh-TW" sz="3200" dirty="0"/>
              <a:t> bits</a:t>
            </a:r>
            <a:endParaRPr kumimoji="1"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461EB8-07F3-9157-B231-052D7EBA721F}"/>
              </a:ext>
            </a:extLst>
          </p:cNvPr>
          <p:cNvSpPr txBox="1"/>
          <p:nvPr/>
        </p:nvSpPr>
        <p:spPr>
          <a:xfrm>
            <a:off x="3922416" y="374733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60%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0285826-B893-D431-39A3-2617F301C4C6}"/>
              </a:ext>
            </a:extLst>
          </p:cNvPr>
          <p:cNvSpPr txBox="1"/>
          <p:nvPr/>
        </p:nvSpPr>
        <p:spPr>
          <a:xfrm>
            <a:off x="3922415" y="583318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20%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00403C8-521E-C411-E428-F483F3F41F59}"/>
              </a:ext>
            </a:extLst>
          </p:cNvPr>
          <p:cNvSpPr txBox="1"/>
          <p:nvPr/>
        </p:nvSpPr>
        <p:spPr>
          <a:xfrm>
            <a:off x="3770012" y="2842204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(Q)</a:t>
            </a:r>
            <a:endParaRPr kumimoji="1" lang="zh-TW" altLang="en-US" sz="32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00A29AF-1FF9-D730-C30B-498D38081D67}"/>
              </a:ext>
            </a:extLst>
          </p:cNvPr>
          <p:cNvSpPr txBox="1"/>
          <p:nvPr/>
        </p:nvSpPr>
        <p:spPr>
          <a:xfrm>
            <a:off x="3922413" y="478086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20%</a:t>
            </a:r>
            <a:endParaRPr kumimoji="1" lang="zh-TW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10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 animBg="1"/>
      <p:bldP spid="2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50403-DA82-EBD0-7EFF-49EB8204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for Cross-entropy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8D9F6F-60BE-B2C5-CCCC-393F6E97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947779-976A-41FD-E069-72DE881EEF2B}"/>
              </a:ext>
            </a:extLst>
          </p:cNvPr>
          <p:cNvSpPr txBox="1"/>
          <p:nvPr/>
        </p:nvSpPr>
        <p:spPr>
          <a:xfrm>
            <a:off x="653142" y="1883198"/>
            <a:ext cx="1091837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Entropy </a:t>
            </a:r>
            <a:r>
              <a:rPr kumimoji="1" lang="zh-TW" altLang="en-US" sz="2400" dirty="0"/>
              <a:t>帶來最低的平均傳輸成本 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初衷：發生機率高的事件，可以用較低的資訊量進行傳輸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Cross-entropy </a:t>
            </a:r>
            <a:r>
              <a:rPr kumimoji="1" lang="zh-TW" altLang="en-US" sz="2400" dirty="0"/>
              <a:t>代表用了</a:t>
            </a:r>
            <a:r>
              <a:rPr kumimoji="1" lang="zh-TW" altLang="en-US" sz="2400" b="1" dirty="0">
                <a:solidFill>
                  <a:srgbClr val="FF0000"/>
                </a:solidFill>
              </a:rPr>
              <a:t>錯估的</a:t>
            </a:r>
            <a:r>
              <a:rPr kumimoji="1" lang="zh-TW" altLang="en-US" sz="2400" dirty="0">
                <a:solidFill>
                  <a:srgbClr val="FF0000"/>
                </a:solidFill>
              </a:rPr>
              <a:t>資訊量</a:t>
            </a:r>
            <a:r>
              <a:rPr kumimoji="1" lang="zh-TW" altLang="en-US" sz="2400" dirty="0"/>
              <a:t>後所得到的平均傳輸成本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許多機器學習就是採用 </a:t>
            </a:r>
            <a:r>
              <a:rPr kumimoji="1" lang="en" altLang="zh-TW" sz="2400" dirty="0"/>
              <a:t>Cross-entropy </a:t>
            </a:r>
            <a:r>
              <a:rPr kumimoji="1" lang="zh-TW" altLang="en-US" sz="2400" dirty="0"/>
              <a:t>來讓</a:t>
            </a:r>
            <a:r>
              <a:rPr kumimoji="1" lang="zh-TW" altLang="en-US" sz="2400" b="1" dirty="0"/>
              <a:t>錯誤的分佈</a:t>
            </a:r>
            <a:r>
              <a:rPr kumimoji="1" lang="zh-TW" altLang="en-US" sz="2400" dirty="0"/>
              <a:t>接近</a:t>
            </a:r>
            <a:r>
              <a:rPr kumimoji="1" lang="zh-TW" altLang="en-US" sz="2400" b="1" dirty="0"/>
              <a:t>最佳</a:t>
            </a:r>
            <a:r>
              <a:rPr kumimoji="1" lang="zh-TW" altLang="en-US" sz="2400" dirty="0"/>
              <a:t>的分佈</a:t>
            </a:r>
          </a:p>
        </p:txBody>
      </p:sp>
    </p:spTree>
    <p:extLst>
      <p:ext uri="{BB962C8B-B14F-4D97-AF65-F5344CB8AC3E}">
        <p14:creationId xmlns:p14="http://schemas.microsoft.com/office/powerpoint/2010/main" val="211716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3E0D9-92D0-4B04-5775-E4267750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] </a:t>
            </a:r>
            <a:r>
              <a:rPr kumimoji="1" lang="zh-TW" altLang="en-US" dirty="0"/>
              <a:t>機率分佈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99DBB2-E719-C62A-F038-FB9EBDBD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圖片 4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21D13408-F0A5-9AD3-E229-33A452ADF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5" t="18238"/>
          <a:stretch/>
        </p:blipFill>
        <p:spPr>
          <a:xfrm>
            <a:off x="6439438" y="4404628"/>
            <a:ext cx="3536923" cy="2340154"/>
          </a:xfrm>
          <a:prstGeom prst="rect">
            <a:avLst/>
          </a:prstGeom>
        </p:spPr>
      </p:pic>
      <p:pic>
        <p:nvPicPr>
          <p:cNvPr id="9" name="圖片 8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D4E80B25-BE49-4F64-BED7-C848276BA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35" y="1573844"/>
            <a:ext cx="2599945" cy="2480089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D6B0C9CF-13CF-CB72-4970-04761A4C886A}"/>
              </a:ext>
            </a:extLst>
          </p:cNvPr>
          <p:cNvSpPr/>
          <p:nvPr/>
        </p:nvSpPr>
        <p:spPr>
          <a:xfrm>
            <a:off x="4046410" y="5086385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pic>
        <p:nvPicPr>
          <p:cNvPr id="12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ED453122-C30B-86F8-42F5-E1584FED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56" y="4791838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1119AA-FEA6-87D2-3E20-6755D5895EB7}"/>
              </a:ext>
            </a:extLst>
          </p:cNvPr>
          <p:cNvCxnSpPr>
            <a:cxnSpLocks/>
          </p:cNvCxnSpPr>
          <p:nvPr/>
        </p:nvCxnSpPr>
        <p:spPr>
          <a:xfrm>
            <a:off x="3130416" y="542835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09386BD-DFFA-EC4A-E518-925F7C548385}"/>
              </a:ext>
            </a:extLst>
          </p:cNvPr>
          <p:cNvCxnSpPr/>
          <p:nvPr/>
        </p:nvCxnSpPr>
        <p:spPr>
          <a:xfrm>
            <a:off x="5591547" y="542835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369B0288-19C6-F837-972D-5BC241904254}"/>
              </a:ext>
            </a:extLst>
          </p:cNvPr>
          <p:cNvCxnSpPr>
            <a:cxnSpLocks/>
            <a:stCxn id="5" idx="3"/>
            <a:endCxn id="9" idx="3"/>
          </p:cNvCxnSpPr>
          <p:nvPr/>
        </p:nvCxnSpPr>
        <p:spPr>
          <a:xfrm flipH="1" flipV="1">
            <a:off x="9588380" y="2813889"/>
            <a:ext cx="387981" cy="2760816"/>
          </a:xfrm>
          <a:prstGeom prst="bentConnector3">
            <a:avLst>
              <a:gd name="adj1" fmla="val -58920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A83C730-72DA-C200-00B1-2D0D2EBF0EB7}"/>
              </a:ext>
            </a:extLst>
          </p:cNvPr>
          <p:cNvSpPr txBox="1"/>
          <p:nvPr/>
        </p:nvSpPr>
        <p:spPr>
          <a:xfrm>
            <a:off x="10291252" y="4004518"/>
            <a:ext cx="163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accent2"/>
                </a:solidFill>
              </a:rPr>
              <a:t>越接近越好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02CF673-B0AB-F6BA-98E2-1E776C9F9B04}"/>
              </a:ext>
            </a:extLst>
          </p:cNvPr>
          <p:cNvSpPr/>
          <p:nvPr/>
        </p:nvSpPr>
        <p:spPr>
          <a:xfrm>
            <a:off x="730867" y="1876234"/>
            <a:ext cx="4957596" cy="13617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tx1"/>
                </a:solidFill>
              </a:rPr>
              <a:t>機率分佈：機率分佈是指對一個隨機變數的所有可能取值，分別給出它們發生的機率，而這些機率的總和必須為 </a:t>
            </a:r>
            <a:r>
              <a:rPr kumimoji="1" lang="en-US" altLang="zh-TW" sz="2000" dirty="0">
                <a:solidFill>
                  <a:schemeClr val="tx1"/>
                </a:solidFill>
              </a:rPr>
              <a:t>1</a:t>
            </a:r>
            <a:r>
              <a:rPr kumimoji="1" lang="zh-TW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94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111E-03F2-539F-550E-20D06925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60B4-1A3B-1EAD-7E59-09AB1B3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57F4C-0D74-28A5-54C3-749D0011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AD7A84-FF1E-1EBB-7380-F0268B9B6A44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objective functions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modeling [60 min]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modeling code </a:t>
            </a:r>
            <a:r>
              <a:rPr kumimoji="1" lang="en-US" altLang="zh-TW" sz="2400"/>
              <a:t>using MNIST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Gradient Descent code (if we have time)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539409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3177E-ECF6-FEF5-F7D7-026A9CB0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為什麼分類任務不用</a:t>
            </a:r>
            <a:r>
              <a:rPr kumimoji="1" lang="en-US" altLang="zh-TW" dirty="0"/>
              <a:t> MSE?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78103F-58FF-6AE4-A6A7-229D7A5A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DC77AE-ACF8-481C-C85E-077ADC450107}"/>
              </a:ext>
            </a:extLst>
          </p:cNvPr>
          <p:cNvSpPr txBox="1"/>
          <p:nvPr/>
        </p:nvSpPr>
        <p:spPr>
          <a:xfrm>
            <a:off x="653142" y="1598038"/>
            <a:ext cx="865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Ans: </a:t>
            </a:r>
            <a:r>
              <a:rPr kumimoji="1" lang="zh-TW" altLang="en-US" dirty="0"/>
              <a:t>在分類任務上使用</a:t>
            </a:r>
            <a:r>
              <a:rPr kumimoji="1" lang="en-US" altLang="zh-TW" dirty="0"/>
              <a:t> Cross-entropy</a:t>
            </a:r>
            <a:r>
              <a:rPr kumimoji="1" lang="zh-TW" altLang="en-US" dirty="0"/>
              <a:t>，能夠在模型預測差時帶來更大的梯度 </a:t>
            </a:r>
            <a:r>
              <a:rPr kumimoji="1" lang="en-US" altLang="zh-TW" dirty="0"/>
              <a:t>-&gt; </a:t>
            </a:r>
            <a:r>
              <a:rPr kumimoji="1" lang="zh-TW" altLang="en-US" dirty="0"/>
              <a:t>模型能有更大的幅度更新參數</a:t>
            </a:r>
            <a:endParaRPr kumimoji="1" lang="en-US" altLang="zh-TW" dirty="0"/>
          </a:p>
        </p:txBody>
      </p:sp>
      <p:pic>
        <p:nvPicPr>
          <p:cNvPr id="9" name="圖片 8" descr="一張含有 行, 文字, 繪圖, 圖表 的圖片&#10;&#10;AI 產生的內容可能不正確。">
            <a:extLst>
              <a:ext uri="{FF2B5EF4-FFF2-40B4-BE49-F238E27FC236}">
                <a16:creationId xmlns:a16="http://schemas.microsoft.com/office/drawing/2014/main" id="{B5CB09DD-032E-8724-2349-5B4E4A188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3" y="2244369"/>
            <a:ext cx="6910620" cy="455733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14DA20-55F7-356F-D202-FF7BD1F61AD3}"/>
              </a:ext>
            </a:extLst>
          </p:cNvPr>
          <p:cNvSpPr txBox="1"/>
          <p:nvPr/>
        </p:nvSpPr>
        <p:spPr>
          <a:xfrm>
            <a:off x="9690537" y="1032106"/>
            <a:ext cx="200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code/w5_plot_loss.py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80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BCBE237-2B24-27D4-99B0-4E5ABFDD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692799"/>
            <a:ext cx="3667026" cy="2286000"/>
          </a:xfrm>
        </p:spPr>
        <p:txBody>
          <a:bodyPr/>
          <a:lstStyle/>
          <a:p>
            <a:pPr algn="ctr"/>
            <a:r>
              <a:rPr lang="en-US" dirty="0" err="1"/>
              <a:t>實作細節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A3855A-381F-D16A-649A-ABDF3400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8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69181-C035-DCD0-4565-26A69A94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Cross-entropy in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25D8A-8324-90C5-7EFE-9C8295D5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4F0C36-6B3E-AB5B-5300-9EB3879C1E17}"/>
              </a:ext>
            </a:extLst>
          </p:cNvPr>
          <p:cNvSpPr txBox="1"/>
          <p:nvPr/>
        </p:nvSpPr>
        <p:spPr>
          <a:xfrm>
            <a:off x="653142" y="1883198"/>
            <a:ext cx="109183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對於多數的機器學習分類任務來說，我們目標讓模型學會正確的類別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F43EB2-5381-F718-8B18-2FF8F67A5BB8}"/>
              </a:ext>
            </a:extLst>
          </p:cNvPr>
          <p:cNvSpPr/>
          <p:nvPr/>
        </p:nvSpPr>
        <p:spPr>
          <a:xfrm>
            <a:off x="1309817" y="3021986"/>
            <a:ext cx="1940011" cy="81402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🐈 Cat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8F9669F-5993-89AD-974C-24A5D41FA8B1}"/>
              </a:ext>
            </a:extLst>
          </p:cNvPr>
          <p:cNvSpPr/>
          <p:nvPr/>
        </p:nvSpPr>
        <p:spPr>
          <a:xfrm>
            <a:off x="1309817" y="4149438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🐶 Dog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43971C4-234B-215A-5F06-E265360317ED}"/>
              </a:ext>
            </a:extLst>
          </p:cNvPr>
          <p:cNvSpPr/>
          <p:nvPr/>
        </p:nvSpPr>
        <p:spPr>
          <a:xfrm>
            <a:off x="1309816" y="5276890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🍎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B5298C6-30D5-27A6-9FF5-8F822F004DAC}"/>
                  </a:ext>
                </a:extLst>
              </p:cNvPr>
              <p:cNvSpPr txBox="1"/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B5298C6-30D5-27A6-9FF5-8F822F004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87166A4-B18A-E1B9-C915-FF03ADF60A6B}"/>
                  </a:ext>
                </a:extLst>
              </p:cNvPr>
              <p:cNvSpPr txBox="1"/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87166A4-B18A-E1B9-C915-FF03ADF60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7B1D15B-76B0-F7A8-4964-982B3C62C3A2}"/>
                  </a:ext>
                </a:extLst>
              </p:cNvPr>
              <p:cNvSpPr txBox="1"/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7B1D15B-76B0-F7A8-4964-982B3C62C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20A4DB8-1ACB-C333-A744-33A30217CC74}"/>
                  </a:ext>
                </a:extLst>
              </p:cNvPr>
              <p:cNvSpPr txBox="1"/>
              <p:nvPr/>
            </p:nvSpPr>
            <p:spPr>
              <a:xfrm>
                <a:off x="6224716" y="3167390"/>
                <a:ext cx="2276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20A4DB8-1ACB-C333-A744-33A30217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6" y="3167390"/>
                <a:ext cx="227673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BC85A370-4459-7722-9559-21A48401B380}"/>
              </a:ext>
            </a:extLst>
          </p:cNvPr>
          <p:cNvSpPr txBox="1"/>
          <p:nvPr/>
        </p:nvSpPr>
        <p:spPr>
          <a:xfrm>
            <a:off x="4954032" y="3572339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6635E6-3276-CB9D-AB9B-8519D50C60EA}"/>
              </a:ext>
            </a:extLst>
          </p:cNvPr>
          <p:cNvSpPr txBox="1"/>
          <p:nvPr/>
        </p:nvSpPr>
        <p:spPr>
          <a:xfrm>
            <a:off x="4954031" y="472006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094FDDA-1882-51C7-813E-63035A1F1380}"/>
              </a:ext>
            </a:extLst>
          </p:cNvPr>
          <p:cNvSpPr txBox="1"/>
          <p:nvPr/>
        </p:nvSpPr>
        <p:spPr>
          <a:xfrm>
            <a:off x="4954031" y="583530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01AD866-A23C-7E52-F119-99EE1B1E76A4}"/>
                  </a:ext>
                </a:extLst>
              </p:cNvPr>
              <p:cNvSpPr txBox="1"/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01AD866-A23C-7E52-F119-99EE1B1E7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77D109C-4CCB-EEF8-1B07-46C5FEC47952}"/>
                  </a:ext>
                </a:extLst>
              </p:cNvPr>
              <p:cNvSpPr txBox="1"/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77D109C-4CCB-EEF8-1B07-46C5FEC47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5" grpId="0"/>
      <p:bldP spid="16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2BD4-92E3-A28D-8777-01836F085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C016E-35AD-24B5-B982-072BA39D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Cross-entropy in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457AA-935B-9B6A-9C04-7FECFAF8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C908361-8724-9D4D-0F28-7049337CCF1F}"/>
              </a:ext>
            </a:extLst>
          </p:cNvPr>
          <p:cNvSpPr/>
          <p:nvPr/>
        </p:nvSpPr>
        <p:spPr>
          <a:xfrm>
            <a:off x="1309817" y="3021986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🐈 Cat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04BE71F-FFDA-AC7D-91CD-00469A48AE99}"/>
              </a:ext>
            </a:extLst>
          </p:cNvPr>
          <p:cNvSpPr/>
          <p:nvPr/>
        </p:nvSpPr>
        <p:spPr>
          <a:xfrm>
            <a:off x="1309817" y="4149438"/>
            <a:ext cx="1940011" cy="81402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🐶 Dog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F217744-C562-59F0-5C9C-55EDE855CE8B}"/>
              </a:ext>
            </a:extLst>
          </p:cNvPr>
          <p:cNvSpPr/>
          <p:nvPr/>
        </p:nvSpPr>
        <p:spPr>
          <a:xfrm>
            <a:off x="1309816" y="5276890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🍎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5CC0F7B-A271-88A9-890F-049D3AB93A94}"/>
                  </a:ext>
                </a:extLst>
              </p:cNvPr>
              <p:cNvSpPr txBox="1"/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5CC0F7B-A271-88A9-890F-049D3AB9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2845BAB-662E-80C1-414E-98E8410E2B08}"/>
                  </a:ext>
                </a:extLst>
              </p:cNvPr>
              <p:cNvSpPr txBox="1"/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2845BAB-662E-80C1-414E-98E8410E2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15E82-073A-48AF-C907-3063D08D4B5B}"/>
                  </a:ext>
                </a:extLst>
              </p:cNvPr>
              <p:cNvSpPr txBox="1"/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15E82-073A-48AF-C907-3063D08D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FA17F83-EF06-B1B2-5803-A7BBB396B743}"/>
                  </a:ext>
                </a:extLst>
              </p:cNvPr>
              <p:cNvSpPr txBox="1"/>
              <p:nvPr/>
            </p:nvSpPr>
            <p:spPr>
              <a:xfrm>
                <a:off x="6224715" y="4294842"/>
                <a:ext cx="2276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FA17F83-EF06-B1B2-5803-A7BBB396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5" y="4294842"/>
                <a:ext cx="2276733" cy="52322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B71435FC-BF46-439C-0788-C211FC4A3D3A}"/>
              </a:ext>
            </a:extLst>
          </p:cNvPr>
          <p:cNvSpPr txBox="1"/>
          <p:nvPr/>
        </p:nvSpPr>
        <p:spPr>
          <a:xfrm>
            <a:off x="4954032" y="3572339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476397-35F7-C16D-185B-9A1D5F2EC10B}"/>
              </a:ext>
            </a:extLst>
          </p:cNvPr>
          <p:cNvSpPr txBox="1"/>
          <p:nvPr/>
        </p:nvSpPr>
        <p:spPr>
          <a:xfrm>
            <a:off x="4954031" y="472006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47354B-0C93-9233-AAE7-9833E33E5C09}"/>
              </a:ext>
            </a:extLst>
          </p:cNvPr>
          <p:cNvSpPr txBox="1"/>
          <p:nvPr/>
        </p:nvSpPr>
        <p:spPr>
          <a:xfrm>
            <a:off x="4954031" y="583530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B7A5524-64E9-A705-3F58-EEB593FE3364}"/>
                  </a:ext>
                </a:extLst>
              </p:cNvPr>
              <p:cNvSpPr txBox="1"/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B7A5524-64E9-A705-3F58-EEB593FE3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326E14-6771-01C6-118F-BB99FB5E190F}"/>
                  </a:ext>
                </a:extLst>
              </p:cNvPr>
              <p:cNvSpPr txBox="1"/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326E14-6771-01C6-118F-BB99FB5E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C9A7C346-A4D6-3120-35BD-734C7E8156C0}"/>
              </a:ext>
            </a:extLst>
          </p:cNvPr>
          <p:cNvSpPr txBox="1"/>
          <p:nvPr/>
        </p:nvSpPr>
        <p:spPr>
          <a:xfrm>
            <a:off x="653142" y="1883198"/>
            <a:ext cx="109183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對於多數的機器學習分類任務來說，我們目標讓模型學會正確的類別</a:t>
            </a:r>
          </a:p>
        </p:txBody>
      </p:sp>
    </p:spTree>
    <p:extLst>
      <p:ext uri="{BB962C8B-B14F-4D97-AF65-F5344CB8AC3E}">
        <p14:creationId xmlns:p14="http://schemas.microsoft.com/office/powerpoint/2010/main" val="2346744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5E8E-4391-C02C-1219-95180E58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E7330-54FA-7BD8-0860-0C73F941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Cross-entropy in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5B2E0B-B7E3-CF71-A296-D80E4782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EAECF1C-74C1-01F3-02BF-A46D260AF9E4}"/>
              </a:ext>
            </a:extLst>
          </p:cNvPr>
          <p:cNvSpPr/>
          <p:nvPr/>
        </p:nvSpPr>
        <p:spPr>
          <a:xfrm>
            <a:off x="1309817" y="3021986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🐈 Cat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80E3EC7-9B38-03B3-DD31-7BF14803A804}"/>
              </a:ext>
            </a:extLst>
          </p:cNvPr>
          <p:cNvSpPr/>
          <p:nvPr/>
        </p:nvSpPr>
        <p:spPr>
          <a:xfrm>
            <a:off x="1309817" y="4149438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🐶 Dog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4DE3D316-AEC3-0086-CCB9-0DEAD089DF7D}"/>
              </a:ext>
            </a:extLst>
          </p:cNvPr>
          <p:cNvSpPr/>
          <p:nvPr/>
        </p:nvSpPr>
        <p:spPr>
          <a:xfrm>
            <a:off x="1309816" y="5276890"/>
            <a:ext cx="1940011" cy="81402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🍎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4534DC0-4FD6-8F03-0D5A-C2C8D15182DC}"/>
                  </a:ext>
                </a:extLst>
              </p:cNvPr>
              <p:cNvSpPr txBox="1"/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4534DC0-4FD6-8F03-0D5A-C2C8D151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F0B81CF-368A-1470-733C-15CCD66954E3}"/>
                  </a:ext>
                </a:extLst>
              </p:cNvPr>
              <p:cNvSpPr txBox="1"/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F0B81CF-368A-1470-733C-15CCD669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D9454-8AA0-623C-5BB7-91D9BF6E07BE}"/>
                  </a:ext>
                </a:extLst>
              </p:cNvPr>
              <p:cNvSpPr txBox="1"/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D9454-8AA0-623C-5BB7-91D9BF6E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1665A2E-D3FD-980C-0368-77D8BD56BA3E}"/>
                  </a:ext>
                </a:extLst>
              </p:cNvPr>
              <p:cNvSpPr txBox="1"/>
              <p:nvPr/>
            </p:nvSpPr>
            <p:spPr>
              <a:xfrm>
                <a:off x="6224714" y="5422294"/>
                <a:ext cx="2276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1665A2E-D3FD-980C-0368-77D8BD56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4" y="5422294"/>
                <a:ext cx="2276733" cy="523220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F0902B-AC46-D022-55A3-DB17E0923C50}"/>
              </a:ext>
            </a:extLst>
          </p:cNvPr>
          <p:cNvSpPr txBox="1"/>
          <p:nvPr/>
        </p:nvSpPr>
        <p:spPr>
          <a:xfrm>
            <a:off x="4954032" y="3572339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8C823FB-5743-4E60-45EA-202073049BC3}"/>
              </a:ext>
            </a:extLst>
          </p:cNvPr>
          <p:cNvSpPr txBox="1"/>
          <p:nvPr/>
        </p:nvSpPr>
        <p:spPr>
          <a:xfrm>
            <a:off x="4954031" y="472006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A2B70E-C452-4D17-11F7-BDCB501455B7}"/>
              </a:ext>
            </a:extLst>
          </p:cNvPr>
          <p:cNvSpPr txBox="1"/>
          <p:nvPr/>
        </p:nvSpPr>
        <p:spPr>
          <a:xfrm>
            <a:off x="4954031" y="583530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1E7AD87-792B-9ACA-89EE-2C9CF6680B99}"/>
                  </a:ext>
                </a:extLst>
              </p:cNvPr>
              <p:cNvSpPr txBox="1"/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1E7AD87-792B-9ACA-89EE-2C9CF6680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4F81C4-56A2-FDCC-F1D6-654B0F1903EA}"/>
                  </a:ext>
                </a:extLst>
              </p:cNvPr>
              <p:cNvSpPr txBox="1"/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4F81C4-56A2-FDCC-F1D6-654B0F19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2BBEB79E-8037-C8DB-EACC-7B0D05CA49C9}"/>
              </a:ext>
            </a:extLst>
          </p:cNvPr>
          <p:cNvSpPr txBox="1"/>
          <p:nvPr/>
        </p:nvSpPr>
        <p:spPr>
          <a:xfrm>
            <a:off x="653142" y="1883198"/>
            <a:ext cx="109183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對於多數的機器學習分類任務來說，我們目標讓模型學會正確的類別</a:t>
            </a:r>
          </a:p>
        </p:txBody>
      </p:sp>
    </p:spTree>
    <p:extLst>
      <p:ext uri="{BB962C8B-B14F-4D97-AF65-F5344CB8AC3E}">
        <p14:creationId xmlns:p14="http://schemas.microsoft.com/office/powerpoint/2010/main" val="187290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53AD6-EC85-EEE8-0D74-39EAA7E1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Cross-entropy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公式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B71C-551C-00F9-6DB3-54D64E46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/>
              <p:nvPr/>
            </p:nvSpPr>
            <p:spPr>
              <a:xfrm>
                <a:off x="7191170" y="3697756"/>
                <a:ext cx="1512648" cy="754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Softmax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70" y="3697756"/>
                <a:ext cx="1512648" cy="754694"/>
              </a:xfrm>
              <a:prstGeom prst="rect">
                <a:avLst/>
              </a:prstGeom>
              <a:blipFill>
                <a:blip r:embed="rId3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/>
              <p:nvPr/>
            </p:nvSpPr>
            <p:spPr>
              <a:xfrm>
                <a:off x="3360831" y="1933641"/>
                <a:ext cx="5470338" cy="450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TW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zh-TW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31" y="1933641"/>
                <a:ext cx="5470338" cy="450573"/>
              </a:xfrm>
              <a:prstGeom prst="rect">
                <a:avLst/>
              </a:prstGeom>
              <a:blipFill>
                <a:blip r:embed="rId4"/>
                <a:stretch>
                  <a:fillRect t="-105556" b="-1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222CD-1334-F605-858D-FDFB83DA48D4}"/>
              </a:ext>
            </a:extLst>
          </p:cNvPr>
          <p:cNvSpPr txBox="1"/>
          <p:nvPr/>
        </p:nvSpPr>
        <p:spPr>
          <a:xfrm>
            <a:off x="7321836" y="4586218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9B67F-499E-7980-000B-01988A5668A3}"/>
              </a:ext>
            </a:extLst>
          </p:cNvPr>
          <p:cNvSpPr txBox="1"/>
          <p:nvPr/>
        </p:nvSpPr>
        <p:spPr>
          <a:xfrm>
            <a:off x="7321836" y="5178613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DCE14A-B227-7CFE-153F-37B8DADCAEA0}"/>
              </a:ext>
            </a:extLst>
          </p:cNvPr>
          <p:cNvSpPr txBox="1"/>
          <p:nvPr/>
        </p:nvSpPr>
        <p:spPr>
          <a:xfrm>
            <a:off x="7321836" y="5754062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0.500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/>
              <p:nvPr/>
            </p:nvSpPr>
            <p:spPr>
              <a:xfrm>
                <a:off x="8340349" y="3702002"/>
                <a:ext cx="1768220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label</a:t>
                </a:r>
              </a:p>
              <a:p>
                <a:pPr algn="ctr"/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349" y="3702002"/>
                <a:ext cx="1768220" cy="732573"/>
              </a:xfrm>
              <a:prstGeom prst="rect">
                <a:avLst/>
              </a:prstGeom>
              <a:blipFill>
                <a:blip r:embed="rId5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00B0E6-F7D9-3A3C-4ABE-8AE8358DA490}"/>
              </a:ext>
            </a:extLst>
          </p:cNvPr>
          <p:cNvSpPr txBox="1"/>
          <p:nvPr/>
        </p:nvSpPr>
        <p:spPr>
          <a:xfrm>
            <a:off x="8930810" y="4586218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6D046F-26BE-E9F8-8F4C-83ED5197D827}"/>
              </a:ext>
            </a:extLst>
          </p:cNvPr>
          <p:cNvSpPr txBox="1"/>
          <p:nvPr/>
        </p:nvSpPr>
        <p:spPr>
          <a:xfrm>
            <a:off x="8930810" y="5178613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9F8A95-EDF4-5473-BBA3-618ED6C5A3D2}"/>
              </a:ext>
            </a:extLst>
          </p:cNvPr>
          <p:cNvSpPr txBox="1"/>
          <p:nvPr/>
        </p:nvSpPr>
        <p:spPr>
          <a:xfrm>
            <a:off x="8930810" y="575406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781C8-A45F-E6A0-44C3-42572FDD58B2}"/>
              </a:ext>
            </a:extLst>
          </p:cNvPr>
          <p:cNvSpPr txBox="1"/>
          <p:nvPr/>
        </p:nvSpPr>
        <p:spPr>
          <a:xfrm>
            <a:off x="9782610" y="3702002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Cross-entropy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/>
              <p:nvPr/>
            </p:nvSpPr>
            <p:spPr>
              <a:xfrm>
                <a:off x="9958247" y="4582499"/>
                <a:ext cx="1416945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en-US" altLang="zh-TW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zh-TW" sz="1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0.225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47" y="4582499"/>
                <a:ext cx="1416945" cy="37677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B8A9B77-2A5B-2669-41CF-A9805B1A4076}"/>
              </a:ext>
            </a:extLst>
          </p:cNvPr>
          <p:cNvSpPr txBox="1"/>
          <p:nvPr/>
        </p:nvSpPr>
        <p:spPr>
          <a:xfrm>
            <a:off x="10403959" y="5178613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5B6C878-F3E4-59CD-4CB4-DB72A750AB53}"/>
              </a:ext>
            </a:extLst>
          </p:cNvPr>
          <p:cNvSpPr txBox="1"/>
          <p:nvPr/>
        </p:nvSpPr>
        <p:spPr>
          <a:xfrm>
            <a:off x="10403959" y="575406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9C54A471-D057-94F3-668E-D6DD0F9FDC2F}"/>
              </a:ext>
            </a:extLst>
          </p:cNvPr>
          <p:cNvGrpSpPr/>
          <p:nvPr/>
        </p:nvGrpSpPr>
        <p:grpSpPr>
          <a:xfrm>
            <a:off x="800716" y="3702002"/>
            <a:ext cx="6480139" cy="2508533"/>
            <a:chOff x="800716" y="3702002"/>
            <a:chExt cx="6480139" cy="2508533"/>
          </a:xfrm>
        </p:grpSpPr>
        <p:pic>
          <p:nvPicPr>
            <p:cNvPr id="3" name="Picture 2" descr="Free Adorable grey and white cat with striking yellow eyes against a plain backdrop. Stock Photo">
              <a:extLst>
                <a:ext uri="{FF2B5EF4-FFF2-40B4-BE49-F238E27FC236}">
                  <a16:creationId xmlns:a16="http://schemas.microsoft.com/office/drawing/2014/main" id="{9D2CC341-6BD9-9586-993A-9599C16EB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16" y="4717034"/>
              <a:ext cx="1778957" cy="118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6623FFC-C4B7-878E-CC0B-1B91589311C7}"/>
                </a:ext>
              </a:extLst>
            </p:cNvPr>
            <p:cNvSpPr/>
            <p:nvPr/>
          </p:nvSpPr>
          <p:spPr>
            <a:xfrm>
              <a:off x="3102815" y="5019955"/>
              <a:ext cx="1104587" cy="684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Model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CD8BAF3C-67B2-B00A-87EE-32C1BC877D8C}"/>
                </a:ext>
              </a:extLst>
            </p:cNvPr>
            <p:cNvCxnSpPr>
              <a:cxnSpLocks/>
            </p:cNvCxnSpPr>
            <p:nvPr/>
          </p:nvCxnSpPr>
          <p:spPr>
            <a:xfrm>
              <a:off x="4285104" y="5363279"/>
              <a:ext cx="3056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C4DECD2-2521-22CD-CB27-0BCBA20ACF4E}"/>
                </a:ext>
              </a:extLst>
            </p:cNvPr>
            <p:cNvSpPr txBox="1"/>
            <p:nvPr/>
          </p:nvSpPr>
          <p:spPr>
            <a:xfrm>
              <a:off x="4888223" y="4540052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Cat</a:t>
              </a:r>
              <a:endParaRPr kumimoji="1" lang="zh-TW" altLang="en-US" sz="24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7A1535D-4124-C83E-C7D5-F4D603A7946D}"/>
                </a:ext>
              </a:extLst>
            </p:cNvPr>
            <p:cNvSpPr txBox="1"/>
            <p:nvPr/>
          </p:nvSpPr>
          <p:spPr>
            <a:xfrm>
              <a:off x="4888223" y="5132447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Dog</a:t>
              </a:r>
              <a:endParaRPr kumimoji="1" lang="zh-TW" altLang="en-US" sz="24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A1618D5-4C5A-EC7B-9779-7981CE4E0171}"/>
                </a:ext>
              </a:extLst>
            </p:cNvPr>
            <p:cNvSpPr txBox="1"/>
            <p:nvPr/>
          </p:nvSpPr>
          <p:spPr>
            <a:xfrm>
              <a:off x="4793937" y="5707896"/>
              <a:ext cx="1011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Apple</a:t>
              </a:r>
              <a:endParaRPr kumimoji="1" lang="zh-TW" altLang="en-US" sz="2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FB8F8BD-F3F9-7D87-2F9E-DFC1CAFA1CCE}"/>
                </a:ext>
              </a:extLst>
            </p:cNvPr>
            <p:cNvSpPr txBox="1"/>
            <p:nvPr/>
          </p:nvSpPr>
          <p:spPr>
            <a:xfrm>
              <a:off x="5512635" y="3702002"/>
              <a:ext cx="17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/>
                <a:t>Model output</a:t>
              </a:r>
            </a:p>
            <a:p>
              <a:pPr algn="ctr"/>
              <a:r>
                <a:rPr kumimoji="1" lang="en-US" altLang="zh-TW" sz="2000" dirty="0"/>
                <a:t>(logits)</a:t>
              </a:r>
              <a:endParaRPr kumimoji="1"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3507AF6-229B-DFDB-D3BD-404015B692E2}"/>
                </a:ext>
              </a:extLst>
            </p:cNvPr>
            <p:cNvSpPr txBox="1"/>
            <p:nvPr/>
          </p:nvSpPr>
          <p:spPr>
            <a:xfrm>
              <a:off x="6103096" y="4586218"/>
              <a:ext cx="58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0.5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9F56D7F-4D6B-90A8-7306-2352B45BDF10}"/>
                </a:ext>
              </a:extLst>
            </p:cNvPr>
            <p:cNvSpPr txBox="1"/>
            <p:nvPr/>
          </p:nvSpPr>
          <p:spPr>
            <a:xfrm>
              <a:off x="6103096" y="5178613"/>
              <a:ext cx="58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0.7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BDF7A2F-EDCC-EC48-2555-587DCCA73208}"/>
                </a:ext>
              </a:extLst>
            </p:cNvPr>
            <p:cNvSpPr txBox="1"/>
            <p:nvPr/>
          </p:nvSpPr>
          <p:spPr>
            <a:xfrm>
              <a:off x="6103096" y="5754062"/>
              <a:ext cx="58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1</a:t>
              </a:r>
              <a:r>
                <a:rPr lang="en-US" altLang="zh-TW" dirty="0">
                  <a:solidFill>
                    <a:schemeClr val="tx1"/>
                  </a:solidFill>
                </a:rPr>
                <a:t>.3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6C2339BA-97B6-CD0E-0AA2-C8D09B590201}"/>
                    </a:ext>
                  </a:extLst>
                </p:cNvPr>
                <p:cNvSpPr txBox="1"/>
                <p:nvPr/>
              </p:nvSpPr>
              <p:spPr>
                <a:xfrm>
                  <a:off x="4583323" y="4586218"/>
                  <a:ext cx="6104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6C2339BA-97B6-CD0E-0AA2-C8D09B590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323" y="4586218"/>
                  <a:ext cx="61046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711CD7C-9D05-9E5B-9964-63BADB20A9D0}"/>
                    </a:ext>
                  </a:extLst>
                </p:cNvPr>
                <p:cNvSpPr txBox="1"/>
                <p:nvPr/>
              </p:nvSpPr>
              <p:spPr>
                <a:xfrm>
                  <a:off x="4583322" y="5178613"/>
                  <a:ext cx="6104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711CD7C-9D05-9E5B-9964-63BADB20A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322" y="5178613"/>
                  <a:ext cx="61046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902DE6D-84F5-0E70-67AB-B3A2A09C53C0}"/>
                    </a:ext>
                  </a:extLst>
                </p:cNvPr>
                <p:cNvSpPr txBox="1"/>
                <p:nvPr/>
              </p:nvSpPr>
              <p:spPr>
                <a:xfrm>
                  <a:off x="4452789" y="5754062"/>
                  <a:ext cx="6104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902DE6D-84F5-0E70-67AB-B3A2A09C5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2789" y="5754062"/>
                  <a:ext cx="61046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F90BB1C3-D586-9353-F0EF-FFCAFD1B571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650" y="5338368"/>
              <a:ext cx="3056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6938DFEA-1219-901D-329D-5FC39FB42F99}"/>
                    </a:ext>
                  </a:extLst>
                </p:cNvPr>
                <p:cNvSpPr txBox="1"/>
                <p:nvPr/>
              </p:nvSpPr>
              <p:spPr>
                <a:xfrm>
                  <a:off x="1248496" y="5841203"/>
                  <a:ext cx="8146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6938DFEA-1219-901D-329D-5FC39FB42F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496" y="5841203"/>
                  <a:ext cx="81468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/>
              <p:nvPr/>
            </p:nvSpPr>
            <p:spPr>
              <a:xfrm>
                <a:off x="670394" y="2778446"/>
                <a:ext cx="353700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資料集中第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筆資料</a:t>
                </a:r>
                <a:endParaRPr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label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，在此範例中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4" y="2778446"/>
                <a:ext cx="3537008" cy="668645"/>
              </a:xfrm>
              <a:prstGeom prst="rect">
                <a:avLst/>
              </a:prstGeom>
              <a:blipFill>
                <a:blip r:embed="rId12"/>
                <a:stretch>
                  <a:fillRect t="-5556" b="-9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/>
              <p:nvPr/>
            </p:nvSpPr>
            <p:spPr>
              <a:xfrm>
                <a:off x="8344557" y="6269320"/>
                <a:ext cx="3227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各</a:t>
                </a:r>
                <a:r>
                  <a:rPr lang="zh-TW" altLang="en-US" sz="18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類別加總：</a:t>
                </a:r>
                <a14:m>
                  <m:oMath xmlns:m="http://schemas.openxmlformats.org/officeDocument/2006/math">
                    <m:r>
                      <a:rPr lang="zh-TW" alt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1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</m:t>
                    </m:r>
                    <m:r>
                      <m:rPr>
                        <m:sty m:val="p"/>
                      </m:rP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0.225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557" y="6269320"/>
                <a:ext cx="3227380" cy="369332"/>
              </a:xfrm>
              <a:prstGeom prst="rect">
                <a:avLst/>
              </a:prstGeom>
              <a:blipFill>
                <a:blip r:embed="rId13"/>
                <a:stretch>
                  <a:fillRect l="-1961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群組 55">
            <a:extLst>
              <a:ext uri="{FF2B5EF4-FFF2-40B4-BE49-F238E27FC236}">
                <a16:creationId xmlns:a16="http://schemas.microsoft.com/office/drawing/2014/main" id="{368B7877-3F59-2519-6B62-2B6A98BD0BEB}"/>
              </a:ext>
            </a:extLst>
          </p:cNvPr>
          <p:cNvGrpSpPr/>
          <p:nvPr/>
        </p:nvGrpSpPr>
        <p:grpSpPr>
          <a:xfrm>
            <a:off x="7321836" y="2310061"/>
            <a:ext cx="4250654" cy="771105"/>
            <a:chOff x="7321836" y="2310061"/>
            <a:chExt cx="4250654" cy="771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BEDE0E-5D1C-0CC4-07E9-8E0249E155E7}"/>
                    </a:ext>
                  </a:extLst>
                </p:cNvPr>
                <p:cNvSpPr txBox="1"/>
                <p:nvPr/>
              </p:nvSpPr>
              <p:spPr>
                <a:xfrm>
                  <a:off x="7936477" y="2689520"/>
                  <a:ext cx="3636013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dirty="0">
                      <a:solidFill>
                        <a:srgbClr val="FF0000"/>
                      </a:solidFill>
                    </a:rPr>
                    <a:t>模型看到</a:t>
                  </a:r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1" lang="zh-TW" altLang="en-US" dirty="0">
                      <a:solidFill>
                        <a:srgbClr val="FF0000"/>
                      </a:solidFill>
                    </a:rPr>
                    <a:t>預測</a:t>
                  </a:r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1" lang="zh-TW" altLang="en-US" dirty="0">
                      <a:solidFill>
                        <a:srgbClr val="FF0000"/>
                      </a:solidFill>
                    </a:rPr>
                    <a:t>的機率值</a:t>
                  </a:r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)</a:t>
                  </a:r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BEDE0E-5D1C-0CC4-07E9-8E0249E15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477" y="2689520"/>
                  <a:ext cx="3636013" cy="391646"/>
                </a:xfrm>
                <a:prstGeom prst="rect">
                  <a:avLst/>
                </a:prstGeom>
                <a:blipFill>
                  <a:blip r:embed="rId14"/>
                  <a:stretch>
                    <a:fillRect l="-1389" t="-9375" b="-1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8E8B63E9-3189-CC0A-5FBD-496B9BCF7091}"/>
                </a:ext>
              </a:extLst>
            </p:cNvPr>
            <p:cNvCxnSpPr>
              <a:cxnSpLocks/>
            </p:cNvCxnSpPr>
            <p:nvPr/>
          </p:nvCxnSpPr>
          <p:spPr>
            <a:xfrm>
              <a:off x="7321836" y="2310061"/>
              <a:ext cx="9077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接點 31">
              <a:extLst>
                <a:ext uri="{FF2B5EF4-FFF2-40B4-BE49-F238E27FC236}">
                  <a16:creationId xmlns:a16="http://schemas.microsoft.com/office/drawing/2014/main" id="{400D5696-EECA-8216-DDD8-794F929C72AB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>
              <a:off x="7770521" y="2333751"/>
              <a:ext cx="165957" cy="5515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4A1AF1D-9A42-FA3A-93CB-129909FA58BF}"/>
                  </a:ext>
                </a:extLst>
              </p:cNvPr>
              <p:cNvSpPr txBox="1"/>
              <p:nvPr/>
            </p:nvSpPr>
            <p:spPr>
              <a:xfrm>
                <a:off x="8349472" y="641963"/>
                <a:ext cx="330702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4A1AF1D-9A42-FA3A-93CB-129909FA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72" y="641963"/>
                <a:ext cx="3307029" cy="461665"/>
              </a:xfrm>
              <a:prstGeom prst="rect">
                <a:avLst/>
              </a:prstGeom>
              <a:blipFill>
                <a:blip r:embed="rId1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>
            <a:extLst>
              <a:ext uri="{FF2B5EF4-FFF2-40B4-BE49-F238E27FC236}">
                <a16:creationId xmlns:a16="http://schemas.microsoft.com/office/drawing/2014/main" id="{A25047C8-3109-20E2-896E-586AB4CF015F}"/>
              </a:ext>
            </a:extLst>
          </p:cNvPr>
          <p:cNvGrpSpPr/>
          <p:nvPr/>
        </p:nvGrpSpPr>
        <p:grpSpPr>
          <a:xfrm>
            <a:off x="5687077" y="2310061"/>
            <a:ext cx="2440628" cy="1162751"/>
            <a:chOff x="5687077" y="2310061"/>
            <a:chExt cx="2440628" cy="11627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4B7BD10-BDDD-FEE1-FAB9-27C9F01D89A9}"/>
                    </a:ext>
                  </a:extLst>
                </p:cNvPr>
                <p:cNvSpPr txBox="1"/>
                <p:nvPr/>
              </p:nvSpPr>
              <p:spPr>
                <a:xfrm>
                  <a:off x="5687077" y="3081166"/>
                  <a:ext cx="244062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kumimoji="1" lang="en-US" altLang="zh-TW" dirty="0">
                      <a:solidFill>
                        <a:srgbClr val="00B050"/>
                      </a:solidFill>
                    </a:rPr>
                    <a:t> </a:t>
                  </a:r>
                  <a:r>
                    <a:rPr kumimoji="1" lang="zh-TW" altLang="en-US" dirty="0">
                      <a:solidFill>
                        <a:srgbClr val="00B050"/>
                      </a:solidFill>
                    </a:rPr>
                    <a:t>發生的機率值</a:t>
                  </a:r>
                  <a:r>
                    <a:rPr kumimoji="1" lang="en-US" altLang="zh-TW" dirty="0">
                      <a:solidFill>
                        <a:srgbClr val="00B050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zh-TW" dirty="0">
                      <a:solidFill>
                        <a:srgbClr val="00B050"/>
                      </a:solidFill>
                    </a:rPr>
                    <a:t>)</a:t>
                  </a:r>
                  <a:endParaRPr kumimoji="1" lang="zh-TW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4B7BD10-BDDD-FEE1-FAB9-27C9F01D8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7077" y="3081166"/>
                  <a:ext cx="2440628" cy="391646"/>
                </a:xfrm>
                <a:prstGeom prst="rect">
                  <a:avLst/>
                </a:prstGeom>
                <a:blipFill>
                  <a:blip r:embed="rId16"/>
                  <a:stretch>
                    <a:fillRect t="-9375" b="-1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47209FC7-4E7A-CEEF-88E8-8583A797B5D2}"/>
                </a:ext>
              </a:extLst>
            </p:cNvPr>
            <p:cNvCxnSpPr>
              <a:cxnSpLocks/>
            </p:cNvCxnSpPr>
            <p:nvPr/>
          </p:nvCxnSpPr>
          <p:spPr>
            <a:xfrm>
              <a:off x="6759249" y="2310061"/>
              <a:ext cx="296285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50A83F6F-117A-AD9E-6BC1-614F1EEB2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391" y="2345939"/>
              <a:ext cx="0" cy="73522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D70E67A-B84A-586B-F75A-EA45F4286D7A}"/>
              </a:ext>
            </a:extLst>
          </p:cNvPr>
          <p:cNvGrpSpPr/>
          <p:nvPr/>
        </p:nvGrpSpPr>
        <p:grpSpPr>
          <a:xfrm>
            <a:off x="6569243" y="1506010"/>
            <a:ext cx="4093103" cy="488542"/>
            <a:chOff x="6569243" y="1506010"/>
            <a:chExt cx="4093103" cy="488542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1A47422-A562-2C54-C0CC-127C981787E2}"/>
                </a:ext>
              </a:extLst>
            </p:cNvPr>
            <p:cNvSpPr txBox="1"/>
            <p:nvPr/>
          </p:nvSpPr>
          <p:spPr>
            <a:xfrm>
              <a:off x="6863727" y="1506010"/>
              <a:ext cx="3798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solidFill>
                    <a:srgbClr val="0070C0"/>
                  </a:solidFill>
                </a:rPr>
                <a:t>所有類別的 </a:t>
              </a:r>
              <a:r>
                <a:rPr kumimoji="1" lang="en-US" altLang="zh-TW" dirty="0">
                  <a:solidFill>
                    <a:srgbClr val="0070C0"/>
                  </a:solidFill>
                </a:rPr>
                <a:t>cross-entropy </a:t>
              </a:r>
              <a:r>
                <a:rPr kumimoji="1" lang="zh-TW" altLang="en-US" dirty="0">
                  <a:solidFill>
                    <a:srgbClr val="0070C0"/>
                  </a:solidFill>
                </a:rPr>
                <a:t>加總</a:t>
              </a:r>
            </a:p>
          </p:txBody>
        </p:sp>
        <p:cxnSp>
          <p:nvCxnSpPr>
            <p:cNvPr id="51" name="肘形接點 50">
              <a:extLst>
                <a:ext uri="{FF2B5EF4-FFF2-40B4-BE49-F238E27FC236}">
                  <a16:creationId xmlns:a16="http://schemas.microsoft.com/office/drawing/2014/main" id="{34B0AED5-F177-FFBD-3173-E9F1E2F53C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rot="10800000" flipV="1">
              <a:off x="6569243" y="1690675"/>
              <a:ext cx="294485" cy="303877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8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2" grpId="0"/>
      <p:bldP spid="4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F101E7-FF59-064D-28EA-E3EB743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FF5B4C-F404-12A6-21C8-AD264C5613B1}"/>
              </a:ext>
            </a:extLst>
          </p:cNvPr>
          <p:cNvSpPr txBox="1"/>
          <p:nvPr/>
        </p:nvSpPr>
        <p:spPr>
          <a:xfrm>
            <a:off x="653144" y="3429000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，採用 </a:t>
            </a:r>
            <a:r>
              <a:rPr kumimoji="1"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exponential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大的數值更大，小的數值更小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有助於梯度下降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A1F9FE-1A80-0C2B-D0AF-2C93AAC49597}"/>
                  </a:ext>
                </a:extLst>
              </p:cNvPr>
              <p:cNvSpPr txBox="1"/>
              <p:nvPr/>
            </p:nvSpPr>
            <p:spPr>
              <a:xfrm>
                <a:off x="3048699" y="4605449"/>
                <a:ext cx="6094602" cy="1173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TW" altLang="zh-TW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zh-TW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0.665,0.244,0.090</m:t>
                          </m:r>
                        </m:e>
                      </m:d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A1F9FE-1A80-0C2B-D0AF-2C93AAC4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699" y="4605449"/>
                <a:ext cx="6094602" cy="1173655"/>
              </a:xfrm>
              <a:prstGeom prst="rect">
                <a:avLst/>
              </a:prstGeom>
              <a:blipFill>
                <a:blip r:embed="rId3"/>
                <a:stretch>
                  <a:fillRect t="-3191" b="-617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2EC388A-F891-908F-9D69-79A14D2A4FC1}"/>
                  </a:ext>
                </a:extLst>
              </p:cNvPr>
              <p:cNvSpPr txBox="1"/>
              <p:nvPr/>
            </p:nvSpPr>
            <p:spPr>
              <a:xfrm>
                <a:off x="5910147" y="2131459"/>
                <a:ext cx="4995760" cy="853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0.5,0.25,0.25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2EC388A-F891-908F-9D69-79A14D2A4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47" y="2131459"/>
                <a:ext cx="4995760" cy="853567"/>
              </a:xfrm>
              <a:prstGeom prst="rect">
                <a:avLst/>
              </a:prstGeom>
              <a:blipFill>
                <a:blip r:embed="rId4"/>
                <a:stretch>
                  <a:fillRect t="-30882" b="-97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標題 1">
            <a:extLst>
              <a:ext uri="{FF2B5EF4-FFF2-40B4-BE49-F238E27FC236}">
                <a16:creationId xmlns:a16="http://schemas.microsoft.com/office/drawing/2014/main" id="{2F606194-2E6B-D56B-5920-C6EE7B17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如何把模型輸出變成機率值 </a:t>
            </a:r>
            <a:r>
              <a:rPr kumimoji="1" lang="en-US" altLang="zh-TW" dirty="0"/>
              <a:t>(0~1)</a:t>
            </a:r>
            <a:r>
              <a:rPr kumimoji="1" lang="zh-TW" altLang="en-US" dirty="0"/>
              <a:t>？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F11EF77-0F13-5399-5351-9EEC83ADF61A}"/>
              </a:ext>
            </a:extLst>
          </p:cNvPr>
          <p:cNvGrpSpPr/>
          <p:nvPr/>
        </p:nvGrpSpPr>
        <p:grpSpPr>
          <a:xfrm>
            <a:off x="1505552" y="1732460"/>
            <a:ext cx="3969606" cy="1160498"/>
            <a:chOff x="1505552" y="1732460"/>
            <a:chExt cx="3969606" cy="1160498"/>
          </a:xfrm>
        </p:grpSpPr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77FB032C-9A7C-E597-14BB-8B36694B8D3A}"/>
                </a:ext>
              </a:extLst>
            </p:cNvPr>
            <p:cNvSpPr/>
            <p:nvPr/>
          </p:nvSpPr>
          <p:spPr>
            <a:xfrm>
              <a:off x="1505552" y="2165558"/>
              <a:ext cx="914400" cy="7259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dirty="0">
                  <a:solidFill>
                    <a:schemeClr val="tx1"/>
                  </a:solidFill>
                </a:rPr>
                <a:t>50</a:t>
              </a:r>
              <a:endParaRPr kumimoji="1" lang="zh-TW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368B611F-F5D2-2C0F-4596-3EF40C1D3A43}"/>
                </a:ext>
              </a:extLst>
            </p:cNvPr>
            <p:cNvSpPr/>
            <p:nvPr/>
          </p:nvSpPr>
          <p:spPr>
            <a:xfrm>
              <a:off x="3008450" y="2162696"/>
              <a:ext cx="914400" cy="7259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dirty="0">
                  <a:solidFill>
                    <a:schemeClr val="tx1"/>
                  </a:solidFill>
                </a:rPr>
                <a:t>25</a:t>
              </a:r>
              <a:endParaRPr kumimoji="1" lang="zh-TW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EDA998CF-B93C-553D-D59D-654B47EA42B7}"/>
                </a:ext>
              </a:extLst>
            </p:cNvPr>
            <p:cNvSpPr/>
            <p:nvPr/>
          </p:nvSpPr>
          <p:spPr>
            <a:xfrm>
              <a:off x="4511348" y="2166989"/>
              <a:ext cx="914400" cy="7259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dirty="0">
                  <a:solidFill>
                    <a:schemeClr val="tx1"/>
                  </a:solidFill>
                </a:rPr>
                <a:t>25</a:t>
              </a:r>
              <a:endParaRPr kumimoji="1" lang="zh-TW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BABCF01-4DBE-6BAF-B4F0-35684E20721B}"/>
                </a:ext>
              </a:extLst>
            </p:cNvPr>
            <p:cNvSpPr txBox="1"/>
            <p:nvPr/>
          </p:nvSpPr>
          <p:spPr>
            <a:xfrm>
              <a:off x="1505552" y="1735516"/>
              <a:ext cx="101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Class_0</a:t>
              </a:r>
              <a:endParaRPr kumimoji="1"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34CDBD8-5CE6-FCE8-7B32-CBE0077CF008}"/>
                </a:ext>
              </a:extLst>
            </p:cNvPr>
            <p:cNvSpPr txBox="1"/>
            <p:nvPr/>
          </p:nvSpPr>
          <p:spPr>
            <a:xfrm>
              <a:off x="3000353" y="1732460"/>
              <a:ext cx="101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Class_1</a:t>
              </a:r>
              <a:endParaRPr kumimoji="1"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9272008-05DB-F13B-6107-A35290A800AC}"/>
                </a:ext>
              </a:extLst>
            </p:cNvPr>
            <p:cNvSpPr txBox="1"/>
            <p:nvPr/>
          </p:nvSpPr>
          <p:spPr>
            <a:xfrm>
              <a:off x="4462284" y="1732460"/>
              <a:ext cx="101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Class_2</a:t>
              </a:r>
              <a:endParaRPr kumimoji="1" lang="zh-TW" altLang="en-US" dirty="0"/>
            </a:p>
          </p:txBody>
        </p:sp>
      </p:grp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8E8D628-24BB-3651-AED2-3924533AFB88}"/>
              </a:ext>
            </a:extLst>
          </p:cNvPr>
          <p:cNvCxnSpPr/>
          <p:nvPr/>
        </p:nvCxnSpPr>
        <p:spPr>
          <a:xfrm>
            <a:off x="5816542" y="247938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8DECEB4-D728-E381-79DC-9A2A907BB3AB}"/>
              </a:ext>
            </a:extLst>
          </p:cNvPr>
          <p:cNvSpPr txBox="1"/>
          <p:nvPr/>
        </p:nvSpPr>
        <p:spPr>
          <a:xfrm>
            <a:off x="1430137" y="5885642"/>
            <a:ext cx="43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注意！</a:t>
            </a:r>
            <a:r>
              <a:rPr kumimoji="1" lang="en-US" altLang="zh-TW" dirty="0" err="1">
                <a:solidFill>
                  <a:srgbClr val="FF0000"/>
                </a:solidFill>
              </a:rPr>
              <a:t>Softmax</a:t>
            </a:r>
            <a:r>
              <a:rPr kumimoji="1" lang="zh-TW" altLang="en-US" dirty="0">
                <a:solidFill>
                  <a:srgbClr val="FF0000"/>
                </a:solidFill>
              </a:rPr>
              <a:t> 有考慮到類別總和</a:t>
            </a:r>
          </a:p>
        </p:txBody>
      </p:sp>
    </p:spTree>
    <p:extLst>
      <p:ext uri="{BB962C8B-B14F-4D97-AF65-F5344CB8AC3E}">
        <p14:creationId xmlns:p14="http://schemas.microsoft.com/office/powerpoint/2010/main" val="41319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D8325-F3EA-0617-F3B2-E73B2C7F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兩種方法來做 </a:t>
            </a:r>
            <a:r>
              <a:rPr kumimoji="1" lang="en-US" altLang="zh-TW" dirty="0"/>
              <a:t>Binary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85E76-A9D4-2874-A404-1F9D930B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E058E70-3B7A-A264-E569-2AAA693D9794}"/>
              </a:ext>
            </a:extLst>
          </p:cNvPr>
          <p:cNvSpPr/>
          <p:nvPr/>
        </p:nvSpPr>
        <p:spPr>
          <a:xfrm>
            <a:off x="4014347" y="2478616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BC80D3F-6CBA-1422-C1CF-954F8DAEA89C}"/>
              </a:ext>
            </a:extLst>
          </p:cNvPr>
          <p:cNvSpPr/>
          <p:nvPr/>
        </p:nvSpPr>
        <p:spPr>
          <a:xfrm>
            <a:off x="4014347" y="3144907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不是貓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pic>
        <p:nvPicPr>
          <p:cNvPr id="7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55B49458-C46E-0F70-3C81-E2BB93A8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56" y="2516704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圓角矩形 19">
            <a:extLst>
              <a:ext uri="{FF2B5EF4-FFF2-40B4-BE49-F238E27FC236}">
                <a16:creationId xmlns:a16="http://schemas.microsoft.com/office/drawing/2014/main" id="{CF47872D-3B76-168A-EAD1-C9234E93A81A}"/>
              </a:ext>
            </a:extLst>
          </p:cNvPr>
          <p:cNvSpPr/>
          <p:nvPr/>
        </p:nvSpPr>
        <p:spPr>
          <a:xfrm>
            <a:off x="3864517" y="5332021"/>
            <a:ext cx="3035747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&gt; 0.5 </a:t>
            </a:r>
            <a:r>
              <a:rPr lang="zh-TW" altLang="en-US" sz="2000" dirty="0">
                <a:solidFill>
                  <a:schemeClr val="tx1"/>
                </a:solidFill>
              </a:rPr>
              <a:t>是貓，否則不是貓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pic>
        <p:nvPicPr>
          <p:cNvPr id="27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92603F-914B-3C0C-4135-9416F5D3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57" y="5010531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64C5DD7-2FCD-8B03-20E9-C116E0000339}"/>
              </a:ext>
            </a:extLst>
          </p:cNvPr>
          <p:cNvSpPr/>
          <p:nvPr/>
        </p:nvSpPr>
        <p:spPr>
          <a:xfrm>
            <a:off x="7937370" y="2595729"/>
            <a:ext cx="1368044" cy="7295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Neural Network</a:t>
            </a:r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E04DD1-086B-CD48-B548-5C691F9E2002}"/>
              </a:ext>
            </a:extLst>
          </p:cNvPr>
          <p:cNvSpPr/>
          <p:nvPr/>
        </p:nvSpPr>
        <p:spPr>
          <a:xfrm>
            <a:off x="7937370" y="5236549"/>
            <a:ext cx="1368044" cy="7295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Neural Network</a:t>
            </a:r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1F8C3A7-5000-D410-B7F0-BBFD42ADC4EB}"/>
              </a:ext>
            </a:extLst>
          </p:cNvPr>
          <p:cNvSpPr/>
          <p:nvPr/>
        </p:nvSpPr>
        <p:spPr>
          <a:xfrm>
            <a:off x="9871547" y="2560398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9C0FFCD-28BB-7A5B-9A4F-9069FF0EFF96}"/>
              </a:ext>
            </a:extLst>
          </p:cNvPr>
          <p:cNvSpPr/>
          <p:nvPr/>
        </p:nvSpPr>
        <p:spPr>
          <a:xfrm>
            <a:off x="9871547" y="3085937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C1D4E02-F975-5ABD-AA6C-7F1B91E3E5BA}"/>
              </a:ext>
            </a:extLst>
          </p:cNvPr>
          <p:cNvSpPr/>
          <p:nvPr/>
        </p:nvSpPr>
        <p:spPr>
          <a:xfrm>
            <a:off x="9871547" y="5426931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883B9A7-64CE-5D40-FF80-CC0DFA5FF6FC}"/>
              </a:ext>
            </a:extLst>
          </p:cNvPr>
          <p:cNvCxnSpPr>
            <a:stCxn id="29" idx="3"/>
            <a:endCxn id="31" idx="2"/>
          </p:cNvCxnSpPr>
          <p:nvPr/>
        </p:nvCxnSpPr>
        <p:spPr>
          <a:xfrm flipV="1">
            <a:off x="9305414" y="2734794"/>
            <a:ext cx="566133" cy="22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537B9779-0A3B-622A-DA2E-C1CEFF3C5357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>
            <a:off x="9305414" y="2960508"/>
            <a:ext cx="566133" cy="299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8299BE8-39A9-3727-D490-49740E905C97}"/>
              </a:ext>
            </a:extLst>
          </p:cNvPr>
          <p:cNvCxnSpPr>
            <a:cxnSpLocks/>
            <a:stCxn id="30" idx="3"/>
            <a:endCxn id="33" idx="2"/>
          </p:cNvCxnSpPr>
          <p:nvPr/>
        </p:nvCxnSpPr>
        <p:spPr>
          <a:xfrm flipV="1">
            <a:off x="9305414" y="5601327"/>
            <a:ext cx="56613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F415D25-A656-543D-E5D8-1BC9F13FE4CE}"/>
              </a:ext>
            </a:extLst>
          </p:cNvPr>
          <p:cNvSpPr txBox="1"/>
          <p:nvPr/>
        </p:nvSpPr>
        <p:spPr>
          <a:xfrm>
            <a:off x="8547081" y="4780019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對一個模型輸出值取機率值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52E6369-0564-D58A-B94D-E772DC625D1F}"/>
              </a:ext>
            </a:extLst>
          </p:cNvPr>
          <p:cNvSpPr txBox="1"/>
          <p:nvPr/>
        </p:nvSpPr>
        <p:spPr>
          <a:xfrm>
            <a:off x="8547080" y="1851352"/>
            <a:ext cx="321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對兩個模型輸出值取機率值，</a:t>
            </a:r>
            <a:endParaRPr kumimoji="1" lang="en-US" altLang="zh-TW" dirty="0"/>
          </a:p>
          <a:p>
            <a:r>
              <a:rPr kumimoji="1" lang="zh-TW" altLang="en-US" dirty="0"/>
              <a:t>且機率值總和為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3C6DF78-9142-0050-68B1-90B3EE0C0F27}"/>
              </a:ext>
            </a:extLst>
          </p:cNvPr>
          <p:cNvSpPr txBox="1"/>
          <p:nvPr/>
        </p:nvSpPr>
        <p:spPr>
          <a:xfrm>
            <a:off x="6975834" y="6080289"/>
            <a:ext cx="378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" altLang="zh-TW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9AEDB83-DE8B-2707-78B9-06A784EC5335}"/>
              </a:ext>
            </a:extLst>
          </p:cNvPr>
          <p:cNvSpPr txBox="1"/>
          <p:nvPr/>
        </p:nvSpPr>
        <p:spPr>
          <a:xfrm>
            <a:off x="7707282" y="6227699"/>
            <a:ext cx="376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實作上採用 </a:t>
            </a:r>
            <a:r>
              <a:rPr kumimoji="1" lang="en" altLang="zh-TW" dirty="0" err="1">
                <a:solidFill>
                  <a:srgbClr val="FF0000"/>
                </a:solidFill>
              </a:rPr>
              <a:t>BinaryCrossEntropy</a:t>
            </a:r>
            <a:endParaRPr kumimoji="1" lang="en" altLang="zh-TW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2A4C3A1-1AE2-B336-1C95-19BB836B46BA}"/>
              </a:ext>
            </a:extLst>
          </p:cNvPr>
          <p:cNvSpPr txBox="1"/>
          <p:nvPr/>
        </p:nvSpPr>
        <p:spPr>
          <a:xfrm>
            <a:off x="653143" y="1684184"/>
            <a:ext cx="3762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b="1" dirty="0"/>
              <a:t>多類別分類任務</a:t>
            </a:r>
            <a:endParaRPr kumimoji="1" lang="en" altLang="zh-TW" sz="2400" b="1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9086BA5-148D-D0D5-1B6D-DE383261CD07}"/>
              </a:ext>
            </a:extLst>
          </p:cNvPr>
          <p:cNvSpPr txBox="1"/>
          <p:nvPr/>
        </p:nvSpPr>
        <p:spPr>
          <a:xfrm>
            <a:off x="647195" y="4434026"/>
            <a:ext cx="3762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b="1" dirty="0"/>
              <a:t>二元分類任務</a:t>
            </a:r>
            <a:endParaRPr kumimoji="1" lang="en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424818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3" grpId="0" animBg="1"/>
      <p:bldP spid="51" grpId="0"/>
      <p:bldP spid="52" grpId="0"/>
      <p:bldP spid="57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8D65F-6934-D458-B2CB-FD5A8392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如何對一個模型輸出值取機率值 </a:t>
            </a:r>
            <a:r>
              <a:rPr kumimoji="1" lang="en-US" altLang="zh-TW" dirty="0"/>
              <a:t>(0~1)</a:t>
            </a:r>
            <a:r>
              <a:rPr kumimoji="1" lang="zh-TW" altLang="en-US" dirty="0"/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F5DF40-DFDE-F303-B916-A452529F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459544-E819-10EF-3DDC-050776395554}"/>
              </a:ext>
            </a:extLst>
          </p:cNvPr>
          <p:cNvSpPr txBox="1"/>
          <p:nvPr/>
        </p:nvSpPr>
        <p:spPr>
          <a:xfrm>
            <a:off x="653144" y="1835870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D12CED-561C-6903-2D88-45A35304BCA4}"/>
                  </a:ext>
                </a:extLst>
              </p:cNvPr>
              <p:cNvSpPr txBox="1"/>
              <p:nvPr/>
            </p:nvSpPr>
            <p:spPr>
              <a:xfrm>
                <a:off x="181803" y="4413002"/>
                <a:ext cx="4813169" cy="675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D12CED-561C-6903-2D88-45A35304B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3" y="4413002"/>
                <a:ext cx="4813169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FD61350-C43D-9B0D-5910-94D8392B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18" y="1835870"/>
            <a:ext cx="4450310" cy="44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0DAF01-0685-E4DF-E3D4-E7015E47779E}"/>
              </a:ext>
            </a:extLst>
          </p:cNvPr>
          <p:cNvSpPr/>
          <p:nvPr/>
        </p:nvSpPr>
        <p:spPr>
          <a:xfrm>
            <a:off x="1112364" y="2979559"/>
            <a:ext cx="1368044" cy="7295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Neural Network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E431D7-12A5-A596-56C0-6BC8CCCF5F89}"/>
              </a:ext>
            </a:extLst>
          </p:cNvPr>
          <p:cNvSpPr/>
          <p:nvPr/>
        </p:nvSpPr>
        <p:spPr>
          <a:xfrm>
            <a:off x="3046541" y="3169941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6FE3E78-20BB-BB2E-D762-DDA4C30E2971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480408" y="3344337"/>
            <a:ext cx="56613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79D4A09-5F09-4A19-3F25-79B2D350A916}"/>
              </a:ext>
            </a:extLst>
          </p:cNvPr>
          <p:cNvCxnSpPr/>
          <p:nvPr/>
        </p:nvCxnSpPr>
        <p:spPr>
          <a:xfrm flipV="1">
            <a:off x="2793175" y="3483455"/>
            <a:ext cx="0" cy="929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00B733-6258-1823-5970-49C6FB8693FF}"/>
              </a:ext>
            </a:extLst>
          </p:cNvPr>
          <p:cNvSpPr txBox="1"/>
          <p:nvPr/>
        </p:nvSpPr>
        <p:spPr>
          <a:xfrm>
            <a:off x="6645429" y="6415560"/>
            <a:ext cx="396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zh.wikipedia.org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zh-tw</a:t>
            </a:r>
            <a:r>
              <a:rPr kumimoji="1" lang="en-US" altLang="zh-TW" sz="1200" dirty="0"/>
              <a:t>/S</a:t>
            </a:r>
            <a:r>
              <a:rPr kumimoji="1" lang="zh-TW" altLang="en-US" sz="1200" dirty="0"/>
              <a:t>型函數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01D2B22F-401B-C7D3-7C20-B91B0E77D1A5}"/>
              </a:ext>
            </a:extLst>
          </p:cNvPr>
          <p:cNvSpPr/>
          <p:nvPr/>
        </p:nvSpPr>
        <p:spPr>
          <a:xfrm>
            <a:off x="3922451" y="2958958"/>
            <a:ext cx="1824010" cy="7699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&gt; 0.5 </a:t>
            </a:r>
            <a:r>
              <a:rPr lang="zh-TW" altLang="en-US" sz="2000" dirty="0">
                <a:solidFill>
                  <a:schemeClr val="tx1"/>
                </a:solidFill>
              </a:rPr>
              <a:t>是貓，否則不是貓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3A8ACF-ADA1-EC15-0445-B7F1343910DD}"/>
              </a:ext>
            </a:extLst>
          </p:cNvPr>
          <p:cNvSpPr txBox="1"/>
          <p:nvPr/>
        </p:nvSpPr>
        <p:spPr>
          <a:xfrm>
            <a:off x="3767431" y="2470801"/>
            <a:ext cx="213405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假設閾值為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41167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3" grpId="0"/>
      <p:bldP spid="16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D8325-F3EA-0617-F3B2-E73B2C7F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Multi-class vs. Multi-label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85E76-A9D4-2874-A404-1F9D930B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E058E70-3B7A-A264-E569-2AAA693D9794}"/>
              </a:ext>
            </a:extLst>
          </p:cNvPr>
          <p:cNvSpPr/>
          <p:nvPr/>
        </p:nvSpPr>
        <p:spPr>
          <a:xfrm>
            <a:off x="4344285" y="2158104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BC80D3F-6CBA-1422-C1CF-954F8DAEA89C}"/>
              </a:ext>
            </a:extLst>
          </p:cNvPr>
          <p:cNvSpPr/>
          <p:nvPr/>
        </p:nvSpPr>
        <p:spPr>
          <a:xfrm>
            <a:off x="4344285" y="2824395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狗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0FA115-3AA1-239A-8451-A146915DD97E}"/>
              </a:ext>
            </a:extLst>
          </p:cNvPr>
          <p:cNvSpPr txBox="1"/>
          <p:nvPr/>
        </p:nvSpPr>
        <p:spPr>
          <a:xfrm>
            <a:off x="6535919" y="2209199"/>
            <a:ext cx="4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0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990100-2BB4-E191-7D33-F5DB55C36140}"/>
              </a:ext>
            </a:extLst>
          </p:cNvPr>
          <p:cNvSpPr txBox="1"/>
          <p:nvPr/>
        </p:nvSpPr>
        <p:spPr>
          <a:xfrm>
            <a:off x="6535919" y="2875490"/>
            <a:ext cx="4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1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0FB8330-0FC1-9F01-3C8A-EC5B073F3DEC}"/>
              </a:ext>
            </a:extLst>
          </p:cNvPr>
          <p:cNvSpPr txBox="1"/>
          <p:nvPr/>
        </p:nvSpPr>
        <p:spPr>
          <a:xfrm>
            <a:off x="4326588" y="1677799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標註 </a:t>
            </a:r>
            <a:r>
              <a:rPr kumimoji="1" lang="en-US" altLang="zh-TW" b="1" dirty="0"/>
              <a:t>(label)</a:t>
            </a:r>
            <a:endParaRPr kumimoji="1"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C0BE75-20B0-F2E9-CDB8-8B039C473F32}"/>
              </a:ext>
            </a:extLst>
          </p:cNvPr>
          <p:cNvSpPr txBox="1"/>
          <p:nvPr/>
        </p:nvSpPr>
        <p:spPr>
          <a:xfrm>
            <a:off x="6048866" y="1677799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label_id</a:t>
            </a:r>
            <a:endParaRPr kumimoji="1" lang="zh-TW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614784-D17F-704E-6062-BF13FE0AB260}"/>
              </a:ext>
            </a:extLst>
          </p:cNvPr>
          <p:cNvSpPr txBox="1"/>
          <p:nvPr/>
        </p:nvSpPr>
        <p:spPr>
          <a:xfrm>
            <a:off x="8454490" y="2678203"/>
            <a:ext cx="2187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</a:rPr>
              <a:t>Multi-class</a:t>
            </a:r>
            <a:r>
              <a:rPr kumimoji="1" lang="en-US" altLang="zh-TW" sz="2400" b="1" dirty="0"/>
              <a:t> Classification</a:t>
            </a:r>
            <a:endParaRPr kumimoji="1" lang="zh-TW" altLang="en-US" sz="2400" b="1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93423F57-4FBF-DAE4-6922-5155A60FC647}"/>
              </a:ext>
            </a:extLst>
          </p:cNvPr>
          <p:cNvSpPr/>
          <p:nvPr/>
        </p:nvSpPr>
        <p:spPr>
          <a:xfrm>
            <a:off x="4344285" y="3490686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馬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F17516B-490D-3EAC-50EB-CF9453F64343}"/>
              </a:ext>
            </a:extLst>
          </p:cNvPr>
          <p:cNvSpPr txBox="1"/>
          <p:nvPr/>
        </p:nvSpPr>
        <p:spPr>
          <a:xfrm>
            <a:off x="6535917" y="3559938"/>
            <a:ext cx="4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2</a:t>
            </a:r>
            <a:endParaRPr kumimoji="1" lang="zh-TW" altLang="en-US" sz="20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E731DFC3-DE5A-E91E-3B15-1AAC9231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95" y="4869167"/>
            <a:ext cx="1738317" cy="1378188"/>
          </a:xfrm>
          <a:prstGeom prst="rect">
            <a:avLst/>
          </a:prstGeom>
        </p:spPr>
      </p:pic>
      <p:sp>
        <p:nvSpPr>
          <p:cNvPr id="36" name="圓角矩形 35">
            <a:extLst>
              <a:ext uri="{FF2B5EF4-FFF2-40B4-BE49-F238E27FC236}">
                <a16:creationId xmlns:a16="http://schemas.microsoft.com/office/drawing/2014/main" id="{DDA2AAD5-E936-F24A-7581-FF54D2B19264}"/>
              </a:ext>
            </a:extLst>
          </p:cNvPr>
          <p:cNvSpPr/>
          <p:nvPr/>
        </p:nvSpPr>
        <p:spPr>
          <a:xfrm>
            <a:off x="4344285" y="4665705"/>
            <a:ext cx="1368044" cy="538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囊腫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BBBBCBA-FB8A-F682-845A-87D84BD1DC20}"/>
              </a:ext>
            </a:extLst>
          </p:cNvPr>
          <p:cNvSpPr/>
          <p:nvPr/>
        </p:nvSpPr>
        <p:spPr>
          <a:xfrm>
            <a:off x="4344285" y="5331996"/>
            <a:ext cx="1368044" cy="538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血管瘤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0C2BCF89-5DBC-EA3F-0156-38C6C9FE5403}"/>
              </a:ext>
            </a:extLst>
          </p:cNvPr>
          <p:cNvSpPr/>
          <p:nvPr/>
        </p:nvSpPr>
        <p:spPr>
          <a:xfrm>
            <a:off x="4344285" y="5998287"/>
            <a:ext cx="1368044" cy="538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脂肪瘤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2432234-8D19-6252-86FC-F87301EEFB2B}"/>
              </a:ext>
            </a:extLst>
          </p:cNvPr>
          <p:cNvSpPr txBox="1"/>
          <p:nvPr/>
        </p:nvSpPr>
        <p:spPr>
          <a:xfrm>
            <a:off x="6535917" y="5401248"/>
            <a:ext cx="138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[1, 0, 1]</a:t>
            </a:r>
            <a:endParaRPr kumimoji="1" lang="zh-TW" altLang="en-US" sz="20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252AD7-E7AF-593D-D8BD-81E2A3AC56E0}"/>
              </a:ext>
            </a:extLst>
          </p:cNvPr>
          <p:cNvSpPr txBox="1"/>
          <p:nvPr/>
        </p:nvSpPr>
        <p:spPr>
          <a:xfrm>
            <a:off x="5684982" y="4804209"/>
            <a:ext cx="60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✅</a:t>
            </a:r>
            <a:endParaRPr kumimoji="1"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89E645C-676F-F3AD-25AD-3D7EF63D0F8C}"/>
              </a:ext>
            </a:extLst>
          </p:cNvPr>
          <p:cNvSpPr txBox="1"/>
          <p:nvPr/>
        </p:nvSpPr>
        <p:spPr>
          <a:xfrm>
            <a:off x="5684981" y="6136791"/>
            <a:ext cx="60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✅</a:t>
            </a:r>
            <a:endParaRPr kumimoji="1" lang="zh-TW" altLang="en-US" sz="1600" dirty="0"/>
          </a:p>
        </p:txBody>
      </p:sp>
      <p:sp>
        <p:nvSpPr>
          <p:cNvPr id="48" name="右中括弧 47">
            <a:extLst>
              <a:ext uri="{FF2B5EF4-FFF2-40B4-BE49-F238E27FC236}">
                <a16:creationId xmlns:a16="http://schemas.microsoft.com/office/drawing/2014/main" id="{39203FC7-EBEA-F271-90A0-3AA006351B5C}"/>
              </a:ext>
            </a:extLst>
          </p:cNvPr>
          <p:cNvSpPr/>
          <p:nvPr/>
        </p:nvSpPr>
        <p:spPr>
          <a:xfrm>
            <a:off x="6447934" y="4841990"/>
            <a:ext cx="87983" cy="1611351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5FCF3A5-C05C-2646-5440-EDD9A5725320}"/>
              </a:ext>
            </a:extLst>
          </p:cNvPr>
          <p:cNvSpPr txBox="1"/>
          <p:nvPr/>
        </p:nvSpPr>
        <p:spPr>
          <a:xfrm>
            <a:off x="8422751" y="5142763"/>
            <a:ext cx="2187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</a:rPr>
              <a:t>Multi-label</a:t>
            </a:r>
            <a:r>
              <a:rPr kumimoji="1" lang="en-US" altLang="zh-TW" sz="2400" b="1" dirty="0"/>
              <a:t> Classification</a:t>
            </a:r>
            <a:endParaRPr kumimoji="1"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AB7E66-67CB-7FEB-90D6-0566829C4AB8}"/>
              </a:ext>
            </a:extLst>
          </p:cNvPr>
          <p:cNvSpPr txBox="1"/>
          <p:nvPr/>
        </p:nvSpPr>
        <p:spPr>
          <a:xfrm>
            <a:off x="8356279" y="3457136"/>
            <a:ext cx="231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一次只會有一個類別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A5965D-274C-711A-EC3C-5F7C882A6702}"/>
              </a:ext>
            </a:extLst>
          </p:cNvPr>
          <p:cNvSpPr txBox="1"/>
          <p:nvPr/>
        </p:nvSpPr>
        <p:spPr>
          <a:xfrm>
            <a:off x="8321547" y="5926398"/>
            <a:ext cx="231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一次可以有多個類別</a:t>
            </a:r>
          </a:p>
        </p:txBody>
      </p:sp>
      <p:pic>
        <p:nvPicPr>
          <p:cNvPr id="7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55B49458-C46E-0F70-3C81-E2BB93A8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95" y="223988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6" grpId="0" animBg="1"/>
      <p:bldP spid="37" grpId="0" animBg="1"/>
      <p:bldP spid="39" grpId="0" animBg="1"/>
      <p:bldP spid="45" grpId="0"/>
      <p:bldP spid="46" grpId="0"/>
      <p:bldP spid="47" grpId="0"/>
      <p:bldP spid="48" grpId="0" animBg="1"/>
      <p:bldP spid="49" grpId="0"/>
      <p:bldP spid="3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ea typeface="Microsoft JhengHei" panose="020B0604030504040204" pitchFamily="34" charset="-120"/>
              </a:rPr>
              <a:t>深度學習模型訓練流程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439352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831238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439354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291008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445880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83123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83123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439352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094819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441811" y="5011658"/>
            <a:ext cx="2294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Calculate</a:t>
            </a:r>
            <a:r>
              <a:rPr kumimoji="1" lang="en-US" altLang="zh-TW" dirty="0"/>
              <a:t> gradients</a:t>
            </a:r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713567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427762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learning part)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35492E4-B81C-361D-C3A8-48F2658E3FC9}"/>
              </a:ext>
            </a:extLst>
          </p:cNvPr>
          <p:cNvSpPr/>
          <p:nvPr/>
        </p:nvSpPr>
        <p:spPr>
          <a:xfrm>
            <a:off x="5855982" y="3227908"/>
            <a:ext cx="2209629" cy="1459203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7E53FAE-F3A0-2E2D-1C6B-480AB2C1F024}"/>
              </a:ext>
            </a:extLst>
          </p:cNvPr>
          <p:cNvSpPr txBox="1"/>
          <p:nvPr/>
        </p:nvSpPr>
        <p:spPr>
          <a:xfrm>
            <a:off x="7040833" y="4676601"/>
            <a:ext cx="5067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solidFill>
                  <a:srgbClr val="FF0000"/>
                </a:solidFill>
              </a:rPr>
              <a:t>今日重點：</a:t>
            </a:r>
            <a:r>
              <a:rPr kumimoji="1" lang="en-US" altLang="zh-TW" b="1" dirty="0">
                <a:solidFill>
                  <a:srgbClr val="FF0000"/>
                </a:solidFill>
              </a:rPr>
              <a:t>loss (objective function)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61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78781-45D1-A207-BC4D-0C108EDD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/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/>
              <a:t>Multi-label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E2C86-6812-F0E6-666E-999DC0FC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04C9FCA-15A5-36EC-C1D8-694F86F39680}"/>
              </a:ext>
            </a:extLst>
          </p:cNvPr>
          <p:cNvSpPr/>
          <p:nvPr/>
        </p:nvSpPr>
        <p:spPr>
          <a:xfrm>
            <a:off x="2409463" y="5055696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75EBB5B-C076-AFEA-5323-A1E59670F603}"/>
              </a:ext>
            </a:extLst>
          </p:cNvPr>
          <p:cNvSpPr/>
          <p:nvPr/>
        </p:nvSpPr>
        <p:spPr>
          <a:xfrm>
            <a:off x="653143" y="5197613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DB9C74-DB85-BCD7-30D3-06129E942360}"/>
              </a:ext>
            </a:extLst>
          </p:cNvPr>
          <p:cNvCxnSpPr>
            <a:cxnSpLocks/>
          </p:cNvCxnSpPr>
          <p:nvPr/>
        </p:nvCxnSpPr>
        <p:spPr>
          <a:xfrm>
            <a:off x="1702285" y="539766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D531A56-5D7E-2F4A-665E-0D96665AF69C}"/>
              </a:ext>
            </a:extLst>
          </p:cNvPr>
          <p:cNvCxnSpPr>
            <a:cxnSpLocks/>
          </p:cNvCxnSpPr>
          <p:nvPr/>
        </p:nvCxnSpPr>
        <p:spPr>
          <a:xfrm>
            <a:off x="4001305" y="5397668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8F6C45-7F89-2588-8DEA-C5551C5893AB}"/>
              </a:ext>
            </a:extLst>
          </p:cNvPr>
          <p:cNvSpPr/>
          <p:nvPr/>
        </p:nvSpPr>
        <p:spPr>
          <a:xfrm>
            <a:off x="4708483" y="5026297"/>
            <a:ext cx="1457093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標籤數量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84982D0-EB85-A02E-A934-305437E2E9E7}"/>
              </a:ext>
            </a:extLst>
          </p:cNvPr>
          <p:cNvSpPr/>
          <p:nvPr/>
        </p:nvSpPr>
        <p:spPr>
          <a:xfrm>
            <a:off x="7544248" y="5026297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ea typeface="Microsoft JhengHei" panose="020B0604030504040204" pitchFamily="34" charset="-120"/>
              </a:rPr>
              <a:t>[1, 1, 0]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284655F-C090-DF35-2D74-CEC1795015DE}"/>
              </a:ext>
            </a:extLst>
          </p:cNvPr>
          <p:cNvCxnSpPr>
            <a:cxnSpLocks/>
          </p:cNvCxnSpPr>
          <p:nvPr/>
        </p:nvCxnSpPr>
        <p:spPr>
          <a:xfrm>
            <a:off x="6275708" y="5397668"/>
            <a:ext cx="1133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1083BCC-02D8-8290-51F7-F1E523DDEFF5}"/>
              </a:ext>
            </a:extLst>
          </p:cNvPr>
          <p:cNvSpPr/>
          <p:nvPr/>
        </p:nvSpPr>
        <p:spPr>
          <a:xfrm>
            <a:off x="9929473" y="5026296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</a:t>
            </a:r>
          </a:p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56BBE9F-6906-82EE-EA72-23BEE0F15391}"/>
              </a:ext>
            </a:extLst>
          </p:cNvPr>
          <p:cNvCxnSpPr>
            <a:cxnSpLocks/>
          </p:cNvCxnSpPr>
          <p:nvPr/>
        </p:nvCxnSpPr>
        <p:spPr>
          <a:xfrm>
            <a:off x="9222293" y="5393885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DB0F0D-813D-AFDA-7296-5942617296B0}"/>
              </a:ext>
            </a:extLst>
          </p:cNvPr>
          <p:cNvSpPr txBox="1"/>
          <p:nvPr/>
        </p:nvSpPr>
        <p:spPr>
          <a:xfrm>
            <a:off x="6275708" y="4776760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6E3ECF-63B2-090F-BCFB-9E079C7BED3D}"/>
              </a:ext>
            </a:extLst>
          </p:cNvPr>
          <p:cNvSpPr txBox="1"/>
          <p:nvPr/>
        </p:nvSpPr>
        <p:spPr>
          <a:xfrm>
            <a:off x="653142" y="1883198"/>
            <a:ext cx="1091837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Multi-label Classification</a:t>
            </a:r>
            <a:r>
              <a:rPr kumimoji="1" lang="zh-TW" altLang="en-US" sz="2400" dirty="0"/>
              <a:t> 實作上與二元分類任務類似：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模型輸出需經過 </a:t>
            </a:r>
            <a:r>
              <a:rPr kumimoji="1" lang="en-US" altLang="zh-TW" sz="2400" dirty="0"/>
              <a:t>Sigmoid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function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Loss </a:t>
            </a:r>
            <a:r>
              <a:rPr kumimoji="1" lang="zh-TW" altLang="en-US" sz="2400" dirty="0"/>
              <a:t>同樣採用</a:t>
            </a:r>
            <a:r>
              <a:rPr kumimoji="1" lang="en-US" altLang="zh-TW" sz="2400" dirty="0"/>
              <a:t> </a:t>
            </a:r>
            <a:r>
              <a:rPr kumimoji="1" lang="en-US" altLang="zh-TW" sz="2400" dirty="0" err="1"/>
              <a:t>BinaryCrossEntropy</a:t>
            </a:r>
            <a:endParaRPr kumimoji="1" lang="en-US" altLang="zh-TW" sz="2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相當於是做很多次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次數等於標籤數量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的二元分類任務</a:t>
            </a:r>
            <a:endParaRPr kumimoji="1" lang="en-US" altLang="zh-TW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A8677B4-6B54-307E-A982-9F4F6FA2D2EF}"/>
              </a:ext>
            </a:extLst>
          </p:cNvPr>
          <p:cNvSpPr/>
          <p:nvPr/>
        </p:nvSpPr>
        <p:spPr>
          <a:xfrm>
            <a:off x="7924800" y="4787270"/>
            <a:ext cx="199698" cy="1182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4AF96FE-F1DE-3A7D-DD09-43B73AB1B055}"/>
              </a:ext>
            </a:extLst>
          </p:cNvPr>
          <p:cNvSpPr txBox="1"/>
          <p:nvPr/>
        </p:nvSpPr>
        <p:spPr>
          <a:xfrm>
            <a:off x="6728606" y="4469393"/>
            <a:ext cx="1631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二元分類任務</a:t>
            </a:r>
            <a:r>
              <a:rPr lang="en-US" altLang="zh-TW" sz="1400" dirty="0">
                <a:solidFill>
                  <a:srgbClr val="FF0000"/>
                </a:solidFill>
              </a:rPr>
              <a:t>1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B310F1-9A53-7FD2-0470-AE7BE4A29F77}"/>
              </a:ext>
            </a:extLst>
          </p:cNvPr>
          <p:cNvSpPr/>
          <p:nvPr/>
        </p:nvSpPr>
        <p:spPr>
          <a:xfrm>
            <a:off x="8205186" y="4787270"/>
            <a:ext cx="169086" cy="1182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BD44137-647A-58CF-EE9F-51D900FCFAB5}"/>
              </a:ext>
            </a:extLst>
          </p:cNvPr>
          <p:cNvSpPr txBox="1"/>
          <p:nvPr/>
        </p:nvSpPr>
        <p:spPr>
          <a:xfrm>
            <a:off x="8024648" y="6039816"/>
            <a:ext cx="1631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二元分類任務</a:t>
            </a:r>
            <a:r>
              <a:rPr lang="en-US" altLang="zh-TW" sz="1400" dirty="0">
                <a:solidFill>
                  <a:srgbClr val="FF0000"/>
                </a:solidFill>
              </a:rPr>
              <a:t>2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94BD1DD-DDAF-3D2C-13A3-EF638CCF58A6}"/>
              </a:ext>
            </a:extLst>
          </p:cNvPr>
          <p:cNvSpPr/>
          <p:nvPr/>
        </p:nvSpPr>
        <p:spPr>
          <a:xfrm>
            <a:off x="8473894" y="4787270"/>
            <a:ext cx="169086" cy="1182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1652B07-3D2B-DE84-0CCE-E8DCEA48C21B}"/>
              </a:ext>
            </a:extLst>
          </p:cNvPr>
          <p:cNvSpPr txBox="1"/>
          <p:nvPr/>
        </p:nvSpPr>
        <p:spPr>
          <a:xfrm>
            <a:off x="8252439" y="4479493"/>
            <a:ext cx="1631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>
                <a:solidFill>
                  <a:srgbClr val="FF0000"/>
                </a:solidFill>
              </a:rPr>
              <a:t>二元分類任務</a:t>
            </a:r>
            <a:r>
              <a:rPr lang="en-US" altLang="zh-TW" sz="1400" dirty="0">
                <a:solidFill>
                  <a:srgbClr val="FF0000"/>
                </a:solidFill>
              </a:rPr>
              <a:t>3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06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4" grpId="0"/>
      <p:bldP spid="3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C0054-D49C-F662-BA74-949804DF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Multi-class vs. Multi-label Classification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03DDD-E71C-3DFE-B671-6F14323C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B622F9-8AA4-5590-607D-D95FDCEAD2CD}"/>
              </a:ext>
            </a:extLst>
          </p:cNvPr>
          <p:cNvSpPr txBox="1"/>
          <p:nvPr/>
        </p:nvSpPr>
        <p:spPr>
          <a:xfrm>
            <a:off x="653143" y="1868198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Multi-label 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多標籤任務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503388A-EF3D-27B6-406B-D0BEF603516C}"/>
              </a:ext>
            </a:extLst>
          </p:cNvPr>
          <p:cNvSpPr/>
          <p:nvPr/>
        </p:nvSpPr>
        <p:spPr>
          <a:xfrm>
            <a:off x="2508207" y="3010077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BABF8BE-5B4F-638A-36B2-3A32956B4E2E}"/>
              </a:ext>
            </a:extLst>
          </p:cNvPr>
          <p:cNvSpPr/>
          <p:nvPr/>
        </p:nvSpPr>
        <p:spPr>
          <a:xfrm>
            <a:off x="751887" y="3151994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E663496-8C97-CF29-98EE-224258B3D2D3}"/>
              </a:ext>
            </a:extLst>
          </p:cNvPr>
          <p:cNvCxnSpPr>
            <a:cxnSpLocks/>
          </p:cNvCxnSpPr>
          <p:nvPr/>
        </p:nvCxnSpPr>
        <p:spPr>
          <a:xfrm>
            <a:off x="1801029" y="3352047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554C6B3-431F-E692-DAA0-6B0104F2DBCB}"/>
              </a:ext>
            </a:extLst>
          </p:cNvPr>
          <p:cNvCxnSpPr>
            <a:cxnSpLocks/>
          </p:cNvCxnSpPr>
          <p:nvPr/>
        </p:nvCxnSpPr>
        <p:spPr>
          <a:xfrm>
            <a:off x="4100049" y="3352049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1942EA7-CC20-B9A4-4AC8-3E24354357D3}"/>
              </a:ext>
            </a:extLst>
          </p:cNvPr>
          <p:cNvSpPr/>
          <p:nvPr/>
        </p:nvSpPr>
        <p:spPr>
          <a:xfrm>
            <a:off x="4807227" y="2980678"/>
            <a:ext cx="1457093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標籤數量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AC2BC51-F331-043D-FB56-D2DBAD6B16E8}"/>
              </a:ext>
            </a:extLst>
          </p:cNvPr>
          <p:cNvSpPr/>
          <p:nvPr/>
        </p:nvSpPr>
        <p:spPr>
          <a:xfrm>
            <a:off x="7642992" y="2980678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ea typeface="Microsoft JhengHei" panose="020B0604030504040204" pitchFamily="34" charset="-120"/>
              </a:rPr>
              <a:t>[1, 1, 0]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0ABC974-1B42-82D0-35A6-31F2470C44D0}"/>
              </a:ext>
            </a:extLst>
          </p:cNvPr>
          <p:cNvCxnSpPr>
            <a:cxnSpLocks/>
          </p:cNvCxnSpPr>
          <p:nvPr/>
        </p:nvCxnSpPr>
        <p:spPr>
          <a:xfrm>
            <a:off x="6374452" y="3352049"/>
            <a:ext cx="1133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BF5EF5D-8A27-577F-4EC1-53D9786910C2}"/>
              </a:ext>
            </a:extLst>
          </p:cNvPr>
          <p:cNvSpPr/>
          <p:nvPr/>
        </p:nvSpPr>
        <p:spPr>
          <a:xfrm>
            <a:off x="10028217" y="2980677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</a:t>
            </a:r>
          </a:p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B00D870-B3E3-4470-7B29-1C3621CCC585}"/>
              </a:ext>
            </a:extLst>
          </p:cNvPr>
          <p:cNvCxnSpPr>
            <a:cxnSpLocks/>
          </p:cNvCxnSpPr>
          <p:nvPr/>
        </p:nvCxnSpPr>
        <p:spPr>
          <a:xfrm>
            <a:off x="9321037" y="334826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BCD862-A0B2-D7EF-C6FC-DD011D4EB405}"/>
              </a:ext>
            </a:extLst>
          </p:cNvPr>
          <p:cNvSpPr txBox="1"/>
          <p:nvPr/>
        </p:nvSpPr>
        <p:spPr>
          <a:xfrm>
            <a:off x="653143" y="4377872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Multi-class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多類別任務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0AF8CBA-7DF8-8A25-750A-DECB7B22BFEA}"/>
              </a:ext>
            </a:extLst>
          </p:cNvPr>
          <p:cNvSpPr/>
          <p:nvPr/>
        </p:nvSpPr>
        <p:spPr>
          <a:xfrm>
            <a:off x="2508207" y="5387773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447D2B4F-179A-B1AF-ED1E-9D178A8F39CD}"/>
              </a:ext>
            </a:extLst>
          </p:cNvPr>
          <p:cNvSpPr/>
          <p:nvPr/>
        </p:nvSpPr>
        <p:spPr>
          <a:xfrm>
            <a:off x="751887" y="552969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0ABFD6D-2A59-9D81-3FD1-6E28E9870CB1}"/>
              </a:ext>
            </a:extLst>
          </p:cNvPr>
          <p:cNvCxnSpPr>
            <a:cxnSpLocks/>
          </p:cNvCxnSpPr>
          <p:nvPr/>
        </p:nvCxnSpPr>
        <p:spPr>
          <a:xfrm>
            <a:off x="1801029" y="5729743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E0713A2-7A18-1315-F26C-0804DE019845}"/>
              </a:ext>
            </a:extLst>
          </p:cNvPr>
          <p:cNvCxnSpPr>
            <a:cxnSpLocks/>
          </p:cNvCxnSpPr>
          <p:nvPr/>
        </p:nvCxnSpPr>
        <p:spPr>
          <a:xfrm>
            <a:off x="4100049" y="5729745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2BA5606A-5403-338A-014D-60BC3AAF5493}"/>
              </a:ext>
            </a:extLst>
          </p:cNvPr>
          <p:cNvSpPr/>
          <p:nvPr/>
        </p:nvSpPr>
        <p:spPr>
          <a:xfrm>
            <a:off x="4807227" y="5358374"/>
            <a:ext cx="1457093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標籤數量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C28BCACB-CB4D-A562-2AFF-CE87954B5EF7}"/>
              </a:ext>
            </a:extLst>
          </p:cNvPr>
          <p:cNvSpPr/>
          <p:nvPr/>
        </p:nvSpPr>
        <p:spPr>
          <a:xfrm>
            <a:off x="7642992" y="5358374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ea typeface="Microsoft JhengHei" panose="020B0604030504040204" pitchFamily="34" charset="-120"/>
              </a:rPr>
              <a:t>[0.7, 0.1, 0.2]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51D6E73-F9D0-541E-03CE-A02BF474FB7C}"/>
              </a:ext>
            </a:extLst>
          </p:cNvPr>
          <p:cNvSpPr/>
          <p:nvPr/>
        </p:nvSpPr>
        <p:spPr>
          <a:xfrm>
            <a:off x="10028217" y="5358373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126200A2-FF53-A2CA-8538-A6A0B6E08B92}"/>
              </a:ext>
            </a:extLst>
          </p:cNvPr>
          <p:cNvCxnSpPr>
            <a:cxnSpLocks/>
          </p:cNvCxnSpPr>
          <p:nvPr/>
        </p:nvCxnSpPr>
        <p:spPr>
          <a:xfrm>
            <a:off x="9321037" y="5725962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F46808D-60B8-F168-B361-B55CF363B2C0}"/>
              </a:ext>
            </a:extLst>
          </p:cNvPr>
          <p:cNvSpPr txBox="1"/>
          <p:nvPr/>
        </p:nvSpPr>
        <p:spPr>
          <a:xfrm>
            <a:off x="6374452" y="2731141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2A9D90-45F7-EAE0-1F9E-D9D4F4D80B7A}"/>
              </a:ext>
            </a:extLst>
          </p:cNvPr>
          <p:cNvSpPr txBox="1"/>
          <p:nvPr/>
        </p:nvSpPr>
        <p:spPr>
          <a:xfrm>
            <a:off x="6349835" y="5180900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E4381AB-423C-85F8-5E3E-E506C323C2B2}"/>
              </a:ext>
            </a:extLst>
          </p:cNvPr>
          <p:cNvCxnSpPr>
            <a:cxnSpLocks/>
          </p:cNvCxnSpPr>
          <p:nvPr/>
        </p:nvCxnSpPr>
        <p:spPr>
          <a:xfrm>
            <a:off x="6374452" y="5742494"/>
            <a:ext cx="1133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09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A9B5B0-3BB4-1350-EF17-5A8213B6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379EE8-3093-48A0-7C24-F4AD92C7D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19F013-AAF6-32BC-4C53-0466AADE7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2" y="2854124"/>
            <a:ext cx="3825875" cy="255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6CE264B-A4CD-3A4C-25CE-917B0E25CCFD}"/>
              </a:ext>
            </a:extLst>
          </p:cNvPr>
          <p:cNvSpPr txBox="1"/>
          <p:nvPr/>
        </p:nvSpPr>
        <p:spPr>
          <a:xfrm>
            <a:off x="2794907" y="5515689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Object Detection</a:t>
            </a:r>
            <a:endParaRPr kumimoji="1"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1CCABD-11B7-65AB-B9D3-D3003401AAAA}"/>
              </a:ext>
            </a:extLst>
          </p:cNvPr>
          <p:cNvSpPr txBox="1"/>
          <p:nvPr/>
        </p:nvSpPr>
        <p:spPr>
          <a:xfrm>
            <a:off x="3087007" y="6392220"/>
            <a:ext cx="60179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github.com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facebookresearch</a:t>
            </a:r>
            <a:r>
              <a:rPr kumimoji="1" lang="en-US" altLang="zh-TW" sz="1400" dirty="0"/>
              <a:t>/segment-anything</a:t>
            </a:r>
            <a:endParaRPr kumimoji="1" lang="zh-TW" altLang="en-US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31ADE95-648C-536A-7B52-3F7D19A6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9" y="2854123"/>
            <a:ext cx="3810495" cy="255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701BBD9F-2578-A5B2-9FC5-B847DDE27500}"/>
              </a:ext>
            </a:extLst>
          </p:cNvPr>
          <p:cNvSpPr txBox="1"/>
          <p:nvPr/>
        </p:nvSpPr>
        <p:spPr>
          <a:xfrm>
            <a:off x="7131296" y="5515689"/>
            <a:ext cx="212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Segmentation</a:t>
            </a:r>
            <a:endParaRPr kumimoji="1" lang="zh-TW" altLang="en-US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E4E25FB-71CC-C2CF-C6EE-EC8DBB087F65}"/>
              </a:ext>
            </a:extLst>
          </p:cNvPr>
          <p:cNvSpPr txBox="1"/>
          <p:nvPr/>
        </p:nvSpPr>
        <p:spPr>
          <a:xfrm>
            <a:off x="636814" y="1683092"/>
            <a:ext cx="10918371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許多機器學習任務採用 </a:t>
            </a:r>
            <a:r>
              <a:rPr kumimoji="1" lang="en" altLang="zh-TW" sz="2400" dirty="0"/>
              <a:t>Cross-entropy </a:t>
            </a:r>
            <a:r>
              <a:rPr kumimoji="1" lang="zh-TW" altLang="en-US" sz="2400" dirty="0"/>
              <a:t>來讓</a:t>
            </a:r>
            <a:r>
              <a:rPr kumimoji="1" lang="zh-TW" altLang="en-US" sz="2400" b="1" dirty="0"/>
              <a:t>錯誤的分佈</a:t>
            </a:r>
            <a:r>
              <a:rPr kumimoji="1" lang="zh-TW" altLang="en-US" sz="2400" dirty="0"/>
              <a:t>接近</a:t>
            </a:r>
            <a:r>
              <a:rPr kumimoji="1" lang="zh-TW" altLang="en-US" sz="2400" b="1" dirty="0"/>
              <a:t>最佳</a:t>
            </a:r>
            <a:r>
              <a:rPr kumimoji="1" lang="zh-TW" altLang="en-US" sz="2400" dirty="0"/>
              <a:t>的分佈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321667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PyTorch</a:t>
            </a:r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Modeling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1D592A1-30F4-8411-8B14-2B7DBFB7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hlinkClick r:id="rId5"/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DL1001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1F400-F4F8-F39F-9E4F-FF8E21C53A59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E75311-1F6B-7C9E-F138-2178B48FC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39B88-6C82-3047-BBD2-E7C0DF90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PyTorch</a:t>
            </a:r>
            <a:r>
              <a:rPr kumimoji="1" lang="en-US" altLang="zh-TW" dirty="0"/>
              <a:t> Tutorial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5BB09-EBCE-917A-7475-EBE39DBB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63567-3EFE-83F3-623D-ECDCB4C3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4" y="1907638"/>
            <a:ext cx="10340671" cy="37747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3CBA31-CBCA-720E-25FF-BF667EBC1EF4}"/>
              </a:ext>
            </a:extLst>
          </p:cNvPr>
          <p:cNvSpPr txBox="1"/>
          <p:nvPr/>
        </p:nvSpPr>
        <p:spPr>
          <a:xfrm>
            <a:off x="4362449" y="6305215"/>
            <a:ext cx="349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pytorch.org</a:t>
            </a:r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6556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ea typeface="Microsoft JhengHei" panose="020B0604030504040204" pitchFamily="34" charset="-120"/>
              </a:rPr>
              <a:t>深度學習模型訓練流程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439352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831238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439354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291008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445880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83123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83123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439352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094819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4982931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713567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427762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92DE4-C511-64FF-0EA5-4686161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Steps for building your first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program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C9DEDB-A3BA-C28A-3F12-5C761F81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F5308FF-0962-5711-6E1A-D7AE6C43D04C}"/>
              </a:ext>
            </a:extLst>
          </p:cNvPr>
          <p:cNvSpPr/>
          <p:nvPr/>
        </p:nvSpPr>
        <p:spPr>
          <a:xfrm>
            <a:off x="653143" y="2614486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1 (Data):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Prepare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Overwrite </a:t>
            </a:r>
            <a:r>
              <a:rPr kumimoji="1" lang="en-US" altLang="zh-TW" sz="1600" dirty="0" err="1">
                <a:solidFill>
                  <a:schemeClr val="tx1"/>
                </a:solidFill>
              </a:rPr>
              <a:t>PyTorch</a:t>
            </a:r>
            <a:r>
              <a:rPr kumimoji="1" lang="en-US" altLang="zh-TW" sz="1600" dirty="0">
                <a:solidFill>
                  <a:schemeClr val="tx1"/>
                </a:solidFill>
              </a:rPr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Define </a:t>
            </a:r>
            <a:r>
              <a:rPr kumimoji="1" lang="en-US" altLang="zh-TW" sz="1600" dirty="0" err="1">
                <a:solidFill>
                  <a:schemeClr val="tx1"/>
                </a:solidFill>
              </a:rPr>
              <a:t>DataLoader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15E6A60-1299-04C9-4AC0-8537DF813539}"/>
              </a:ext>
            </a:extLst>
          </p:cNvPr>
          <p:cNvSpPr/>
          <p:nvPr/>
        </p:nvSpPr>
        <p:spPr>
          <a:xfrm>
            <a:off x="3417244" y="2616739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2 (Model):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Construct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Define the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Define the optimizer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DDE46C9C-199A-ED23-2A26-2955483EE071}"/>
              </a:ext>
            </a:extLst>
          </p:cNvPr>
          <p:cNvSpPr/>
          <p:nvPr/>
        </p:nvSpPr>
        <p:spPr>
          <a:xfrm>
            <a:off x="6168173" y="2614486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3 (Training):</a:t>
            </a:r>
          </a:p>
          <a:p>
            <a:r>
              <a:rPr kumimoji="1" lang="en-US" altLang="zh-TW" sz="1600" dirty="0">
                <a:solidFill>
                  <a:schemeClr val="tx1"/>
                </a:solidFill>
              </a:rPr>
              <a:t>Write the training process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397542C-F133-7A0E-9853-6B43BEC09DF3}"/>
              </a:ext>
            </a:extLst>
          </p:cNvPr>
          <p:cNvSpPr/>
          <p:nvPr/>
        </p:nvSpPr>
        <p:spPr>
          <a:xfrm>
            <a:off x="8919102" y="2614486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4 (Evaluation):</a:t>
            </a:r>
          </a:p>
          <a:p>
            <a:r>
              <a:rPr kumimoji="1" lang="en-US" altLang="zh-TW" sz="1600" dirty="0">
                <a:solidFill>
                  <a:schemeClr val="tx1"/>
                </a:solidFill>
              </a:rPr>
              <a:t>Write the evaluation process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1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B757E-4D18-E738-FFB8-99BAD7C8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1: Prepare the dataset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946B89-925C-50DF-8FFA-F6E657FACA2F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2C6374-0654-9458-5A5C-47551160B181}"/>
              </a:ext>
            </a:extLst>
          </p:cNvPr>
          <p:cNvSpPr txBox="1"/>
          <p:nvPr/>
        </p:nvSpPr>
        <p:spPr>
          <a:xfrm>
            <a:off x="653144" y="2006392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From </a:t>
            </a:r>
            <a:r>
              <a:rPr kumimoji="1" lang="en-US" altLang="zh-TW" sz="2400" dirty="0">
                <a:hlinkClick r:id="rId2"/>
              </a:rPr>
              <a:t>torchvision (image data) </a:t>
            </a:r>
            <a:r>
              <a:rPr kumimoji="1" lang="en-US" altLang="zh-TW" sz="2400" dirty="0"/>
              <a:t>or </a:t>
            </a:r>
            <a:r>
              <a:rPr kumimoji="1" lang="en-US" altLang="zh-TW" sz="2400" dirty="0">
                <a:hlinkClick r:id="rId3"/>
              </a:rPr>
              <a:t>torchtext (text data)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You may skip Step 1-2.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User-defined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Download from the Internet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Your own dataset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3A9230-3C8D-B391-F573-E3CEF6D42126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3850FA-316A-D9A4-4906-42B2D77EFBEC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465A013-B51A-FFBB-EEA5-0B55DF940586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E47E141-A1AC-314C-1DCD-B66BB4F078A8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BF01782-D914-C5CE-5481-A1CC17968781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A40F8BB0-6B76-788B-2AED-E08B182FBC47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19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BE8146-ADE5-E3E5-D1AC-E04ABAB7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a dataset?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7E4971-598D-6D73-7E1A-302A77E65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656" y="6415560"/>
            <a:ext cx="6814688" cy="36512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TW" sz="1800" dirty="0"/>
              <a:t>https://</a:t>
            </a:r>
            <a:r>
              <a:rPr kumimoji="1" lang="en" altLang="zh-TW" sz="1800" dirty="0" err="1"/>
              <a:t>www.kaggle.com</a:t>
            </a:r>
            <a:r>
              <a:rPr kumimoji="1" lang="en" altLang="zh-TW" sz="1800" dirty="0"/>
              <a:t>/competitions/titanic/</a:t>
            </a:r>
            <a:r>
              <a:rPr kumimoji="1" lang="en" altLang="zh-TW" sz="1800" dirty="0" err="1"/>
              <a:t>data?select</a:t>
            </a:r>
            <a:r>
              <a:rPr kumimoji="1" lang="en" altLang="zh-TW" sz="1800" dirty="0"/>
              <a:t>=</a:t>
            </a:r>
            <a:r>
              <a:rPr kumimoji="1" lang="en" altLang="zh-TW" sz="1800" dirty="0" err="1"/>
              <a:t>train.csv</a:t>
            </a:r>
            <a:endParaRPr kumimoji="1"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5AAB51-406D-A974-EB7D-97D031C7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E3BB52-7E2A-AC35-2607-A226B02C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3" y="1746543"/>
            <a:ext cx="7772400" cy="45556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BB83E7C-16A2-2D22-0109-B599D010EC58}"/>
              </a:ext>
            </a:extLst>
          </p:cNvPr>
          <p:cNvSpPr txBox="1"/>
          <p:nvPr/>
        </p:nvSpPr>
        <p:spPr>
          <a:xfrm>
            <a:off x="9358009" y="3069396"/>
            <a:ext cx="256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 / instance /example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C9C3EE-E02E-D518-AE67-E7B45176574D}"/>
              </a:ext>
            </a:extLst>
          </p:cNvPr>
          <p:cNvSpPr txBox="1"/>
          <p:nvPr/>
        </p:nvSpPr>
        <p:spPr>
          <a:xfrm>
            <a:off x="502596" y="3839684"/>
            <a:ext cx="10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dataset</a:t>
            </a:r>
            <a:endParaRPr kumimoji="1" lang="zh-TW" altLang="en-US" dirty="0"/>
          </a:p>
        </p:txBody>
      </p:sp>
      <p:sp>
        <p:nvSpPr>
          <p:cNvPr id="10" name="左中括弧 9">
            <a:extLst>
              <a:ext uri="{FF2B5EF4-FFF2-40B4-BE49-F238E27FC236}">
                <a16:creationId xmlns:a16="http://schemas.microsoft.com/office/drawing/2014/main" id="{7102FD29-DD1C-4AC2-6D6F-EA336DE3756E}"/>
              </a:ext>
            </a:extLst>
          </p:cNvPr>
          <p:cNvSpPr/>
          <p:nvPr/>
        </p:nvSpPr>
        <p:spPr>
          <a:xfrm>
            <a:off x="1449421" y="1877438"/>
            <a:ext cx="136188" cy="428989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2A5947-DC7E-56A5-0E40-BAA9A787739F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052724C-EFA9-55D2-86A0-9884CDE5F70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FBDB42-3BB3-73F3-0031-8363645672D4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C0029E-834A-43DB-D383-012FC37032F9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2FCD7A-5CAA-5B23-771B-752883F80E9C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1214086-AF62-0A87-10C4-5CE5B6C88987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086EFFE-8927-3C4A-BBC2-B36BA43F4A3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735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00AF5-C58C-CB97-B99F-3386BB14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Step 1-2: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57FB8E-2A78-6B0B-2A58-A2BBC99A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CA3886-162D-3DCD-0F61-171D6E3BA2B6}"/>
              </a:ext>
            </a:extLst>
          </p:cNvPr>
          <p:cNvSpPr txBox="1"/>
          <p:nvPr/>
        </p:nvSpPr>
        <p:spPr>
          <a:xfrm>
            <a:off x="653144" y="1806093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為了符合我們載入資料的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需求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例如：適合我們資料的前處理過程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簡潔且容易維護的資料存取介面：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4B4244-D244-E106-9E29-BB956D00237F}"/>
              </a:ext>
            </a:extLst>
          </p:cNvPr>
          <p:cNvSpPr/>
          <p:nvPr/>
        </p:nvSpPr>
        <p:spPr>
          <a:xfrm>
            <a:off x="1797532" y="3816644"/>
            <a:ext cx="8596935" cy="654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img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label = dataset[0]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`dataset`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是透過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PyTorch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Dataset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所建立的</a:t>
            </a:r>
            <a:endParaRPr lang="en" altLang="zh-TW" b="0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BC6FE9-A08F-59B9-D68F-F6081E621020}"/>
              </a:ext>
            </a:extLst>
          </p:cNvPr>
          <p:cNvSpPr txBox="1"/>
          <p:nvPr/>
        </p:nvSpPr>
        <p:spPr>
          <a:xfrm>
            <a:off x="4163438" y="4912468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index</a:t>
            </a: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3265BAC-7169-7D3B-07F7-CB3348B78EA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571999" y="4338535"/>
            <a:ext cx="1" cy="57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031033-CE84-51E1-5F8B-5CA701CF20DD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2E47F34-4F1C-B39C-4257-7FA86DEFDACC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B65231-4323-AEBB-EA0C-6698648A7614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0F03A6E-F3B9-7130-B105-15D6CBE089CE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58DA7CD-0628-CA16-9264-9B82F5598C38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6B83200-1B58-B4F8-8BF7-4D5F90A8F678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B1E1B2C-F55B-35B5-18C8-32795956009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46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and Objective Function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974484" y="461793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2723274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3795221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248804" y="27150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248804" y="3907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1820304" y="30008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1820304" y="30022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2997594" y="27164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2986164" y="39019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1820304" y="30008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1820304" y="41876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073538" y="3287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3569094" y="30022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3557664" y="35737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D83AC6F-A4BA-915D-89FC-37BE0B1995CA}"/>
              </a:ext>
            </a:extLst>
          </p:cNvPr>
          <p:cNvSpPr txBox="1"/>
          <p:nvPr/>
        </p:nvSpPr>
        <p:spPr>
          <a:xfrm>
            <a:off x="6112328" y="3217562"/>
            <a:ext cx="545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迴歸任務：使用 </a:t>
            </a:r>
            <a:r>
              <a:rPr kumimoji="1" lang="en-US" altLang="zh-TW" sz="2400" dirty="0"/>
              <a:t>Mean Squared Error (MSE)</a:t>
            </a:r>
            <a:r>
              <a:rPr kumimoji="1" lang="zh-TW" altLang="en-US" sz="2400" dirty="0"/>
              <a:t> 作為目標函數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/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0353E31-3C0D-30D0-7817-F1D677863C41}"/>
              </a:ext>
            </a:extLst>
          </p:cNvPr>
          <p:cNvCxnSpPr>
            <a:cxnSpLocks/>
          </p:cNvCxnSpPr>
          <p:nvPr/>
        </p:nvCxnSpPr>
        <p:spPr>
          <a:xfrm>
            <a:off x="1330736" y="2224724"/>
            <a:ext cx="320355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154F95C-DC19-8847-9252-BDD93CE31BC3}"/>
              </a:ext>
            </a:extLst>
          </p:cNvPr>
          <p:cNvCxnSpPr>
            <a:cxnSpLocks/>
          </p:cNvCxnSpPr>
          <p:nvPr/>
        </p:nvCxnSpPr>
        <p:spPr>
          <a:xfrm>
            <a:off x="4675383" y="3573699"/>
            <a:ext cx="47995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833479-9F0D-8413-56BF-5A0EC1B5CB35}"/>
              </a:ext>
            </a:extLst>
          </p:cNvPr>
          <p:cNvSpPr txBox="1"/>
          <p:nvPr/>
        </p:nvSpPr>
        <p:spPr>
          <a:xfrm>
            <a:off x="1631702" y="1847903"/>
            <a:ext cx="27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由輸入層到輸出層進行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F889AC5-A4A3-6CB9-6FB2-E53EA1C86B7D}"/>
              </a:ext>
            </a:extLst>
          </p:cNvPr>
          <p:cNvSpPr txBox="1"/>
          <p:nvPr/>
        </p:nvSpPr>
        <p:spPr>
          <a:xfrm>
            <a:off x="5055277" y="3839772"/>
            <a:ext cx="69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12.5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53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6A0C67-FF8C-7D52-8AFD-18D386E80667}"/>
              </a:ext>
            </a:extLst>
          </p:cNvPr>
          <p:cNvSpPr/>
          <p:nvPr/>
        </p:nvSpPr>
        <p:spPr>
          <a:xfrm>
            <a:off x="653143" y="2571972"/>
            <a:ext cx="8354670" cy="3512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import torch</a:t>
            </a:r>
          </a:p>
          <a:p>
            <a:endParaRPr lang="en-US" altLang="zh-TW" sz="1600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CustomDataset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parameter_1, parameter_2, ...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Prepare some things</a:t>
            </a:r>
          </a:p>
          <a:p>
            <a:pPr lvl="2"/>
            <a:r>
              <a:rPr lang="en" altLang="zh-TW" sz="1600" dirty="0">
                <a:solidFill>
                  <a:srgbClr val="00B050"/>
                </a:solidFill>
                <a:latin typeface="Menlo" panose="020B0609030804020204" pitchFamily="49" charset="0"/>
              </a:rPr>
              <a:t># that you are going to use in `__</a:t>
            </a:r>
            <a:r>
              <a:rPr lang="en" altLang="zh-TW" sz="1600" dirty="0" err="1">
                <a:solidFill>
                  <a:srgbClr val="00B050"/>
                </a:solidFill>
                <a:latin typeface="Menlo" panose="020B0609030804020204" pitchFamily="49" charset="0"/>
              </a:rPr>
              <a:t>getitem</a:t>
            </a:r>
            <a:r>
              <a:rPr lang="en" altLang="zh-TW" sz="1600" dirty="0">
                <a:solidFill>
                  <a:srgbClr val="00B050"/>
                </a:solidFill>
                <a:latin typeface="Menlo" panose="020B0609030804020204" pitchFamily="49" charset="0"/>
              </a:rPr>
              <a:t>__` and `__</a:t>
            </a:r>
            <a:r>
              <a:rPr lang="en" altLang="zh-TW" sz="1600" dirty="0" err="1">
                <a:solidFill>
                  <a:srgbClr val="00B050"/>
                </a:solidFill>
                <a:latin typeface="Menlo" panose="020B0609030804020204" pitchFamily="49" charset="0"/>
              </a:rPr>
              <a:t>len</a:t>
            </a:r>
            <a:r>
              <a:rPr lang="en" altLang="zh-TW" sz="1600" dirty="0">
                <a:solidFill>
                  <a:srgbClr val="00B050"/>
                </a:solidFill>
                <a:latin typeface="Menlo" panose="020B0609030804020204" pitchFamily="49" charset="0"/>
              </a:rPr>
              <a:t>__`</a:t>
            </a:r>
            <a:endParaRPr lang="en" altLang="zh-TW" sz="1600" b="0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getitem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" altLang="zh-TW" sz="1600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do_something</a:t>
            </a:r>
            <a:endParaRPr lang="en" altLang="zh-TW" sz="1600" b="0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data, label</a:t>
            </a: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dirty="0" err="1">
                <a:solidFill>
                  <a:schemeClr val="tx1"/>
                </a:solidFill>
                <a:latin typeface="Menlo" panose="020B0609030804020204" pitchFamily="49" charset="0"/>
              </a:rPr>
              <a:t>data_variable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B872F9-8C00-9536-E312-AFB6A682C8C4}"/>
              </a:ext>
            </a:extLst>
          </p:cNvPr>
          <p:cNvSpPr txBox="1"/>
          <p:nvPr/>
        </p:nvSpPr>
        <p:spPr>
          <a:xfrm>
            <a:off x="9134272" y="2720202"/>
            <a:ext cx="2437242" cy="337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zh-TW" altLang="en-US" dirty="0">
                <a:ea typeface="Microsoft JhengHei" panose="020B0604030504040204" pitchFamily="34" charset="-120"/>
              </a:rPr>
              <a:t>：初始化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 </a:t>
            </a:r>
            <a:r>
              <a:rPr kumimoji="1" lang="zh-TW" altLang="en-US" dirty="0">
                <a:ea typeface="Microsoft JhengHei" panose="020B0604030504040204" pitchFamily="34" charset="-120"/>
              </a:rPr>
              <a:t>中的變數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getitem</a:t>
            </a: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zh-TW" altLang="en-US" dirty="0">
                <a:ea typeface="Microsoft JhengHei" panose="020B0604030504040204" pitchFamily="34" charset="-120"/>
              </a:rPr>
              <a:t>：讓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PyTorch</a:t>
            </a:r>
            <a:r>
              <a:rPr kumimoji="1" lang="en-US" altLang="zh-TW" dirty="0">
                <a:ea typeface="Microsoft JhengHei" panose="020B0604030504040204" pitchFamily="34" charset="-120"/>
              </a:rPr>
              <a:t> Dataset </a:t>
            </a:r>
            <a:r>
              <a:rPr kumimoji="1" lang="zh-TW" altLang="en-US" dirty="0">
                <a:ea typeface="Microsoft JhengHei" panose="020B0604030504040204" pitchFamily="34" charset="-120"/>
              </a:rPr>
              <a:t>可以透過 </a:t>
            </a:r>
            <a:r>
              <a:rPr kumimoji="1" lang="en-US" altLang="zh-TW" dirty="0">
                <a:ea typeface="Microsoft JhengHei" panose="020B0604030504040204" pitchFamily="34" charset="-120"/>
              </a:rPr>
              <a:t>index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來取得任一筆資料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len</a:t>
            </a: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zh-TW" altLang="en-US" dirty="0">
                <a:ea typeface="Microsoft JhengHei" panose="020B0604030504040204" pitchFamily="34" charset="-120"/>
              </a:rPr>
              <a:t> ：取得資料集的總數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056210-B4C9-DA90-BD0C-10390A7C012F}"/>
              </a:ext>
            </a:extLst>
          </p:cNvPr>
          <p:cNvSpPr txBox="1"/>
          <p:nvPr/>
        </p:nvSpPr>
        <p:spPr>
          <a:xfrm>
            <a:off x="653144" y="1864461"/>
            <a:ext cx="10918370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我們需要繼承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torch.utils.data.Dataset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，並改寫三個項目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__, 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getitem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__, 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len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E16C762-ED84-92D2-E93F-FCDF9F12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en" altLang="zh-TW" dirty="0"/>
              <a:t>Step 1-2: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C7B34D-9D11-329D-2259-DC37848C75F5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ABB6D5C-2F7E-5DC9-7DD4-C8E7F6FDA1D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A819-3D79-B9CD-D5FA-532CD25E091F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82695-1EE6-A3FA-8BE0-73BA4DBBF137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247C41-473C-00E6-5C7F-27DF1BAB3F38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622632A3-08B6-F8C9-997C-FFBFE450FEC8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51DD0B1D-9D3C-CD36-7A85-158C9930623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60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6A0C67-FF8C-7D52-8AFD-18D386E80667}"/>
              </a:ext>
            </a:extLst>
          </p:cNvPr>
          <p:cNvSpPr/>
          <p:nvPr/>
        </p:nvSpPr>
        <p:spPr>
          <a:xfrm>
            <a:off x="653143" y="1760706"/>
            <a:ext cx="8909146" cy="4503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import torch</a:t>
            </a:r>
          </a:p>
          <a:p>
            <a:endParaRPr lang="en-US" altLang="zh-TW" sz="1600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HandWrite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list,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word_to_id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files</a:t>
            </a:r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TW" altLang="en-US" sz="1600" b="0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全部的資料</a:t>
            </a:r>
            <a:endParaRPr lang="en" altLang="zh-TW" sz="1600" b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transform</a:t>
            </a:r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zh-TW" altLang="en-US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TW" altLang="en-US" sz="1600" b="0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影像資料前處理的</a:t>
            </a:r>
            <a:r>
              <a:rPr lang="zh-TW" altLang="en-US" sz="16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</a:t>
            </a:r>
            <a:endParaRPr lang="en" altLang="zh-TW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getitem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[index]</a:t>
            </a:r>
          </a:p>
          <a:p>
            <a:pPr lvl="2"/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Image.open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 = 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(image)</a:t>
            </a:r>
          </a:p>
          <a:p>
            <a:pPr lvl="2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label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fname.split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'/'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)[-</a:t>
            </a:r>
            <a:r>
              <a:rPr lang="en" altLang="zh-TW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].split(</a:t>
            </a:r>
            <a:r>
              <a:rPr lang="en" altLang="zh-TW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'_'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" altLang="zh-TW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 lvl="2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image,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torch.tensor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word_to_id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[label])</a:t>
            </a: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CAB324C-DC2E-BDFA-9B7C-83720433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en" altLang="zh-TW" dirty="0"/>
              <a:t>Step 1-2: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463D5AD-7479-CC97-5310-2184D1091CFC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C7DD17C-FCBC-3130-09B2-5653F38C5601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EDD48E-0291-3052-F928-68C2F3EEB173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99F6DD-A966-70CE-9353-97436A1FFE07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1FABBF-5370-58E2-61B9-AC8EDF5A6D90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1692BDB-5AB4-7A98-9612-08D70DFDEAA3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1387A54-8220-2607-C5EB-3BEE75389AB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241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B757E-4D18-E738-FFB8-99BAD7C8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1-3: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solidFill>
                  <a:schemeClr val="tx1"/>
                </a:solidFill>
              </a:rPr>
              <a:t>DataLoader</a:t>
            </a:r>
            <a:endParaRPr kumimoji="1" lang="en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C21DE0-D20D-B176-674E-F625CFB8F6FB}"/>
              </a:ext>
            </a:extLst>
          </p:cNvPr>
          <p:cNvSpPr/>
          <p:nvPr/>
        </p:nvSpPr>
        <p:spPr>
          <a:xfrm>
            <a:off x="636814" y="4995775"/>
            <a:ext cx="10918371" cy="1272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We should split the dataset into train / validation / test sets first.</a:t>
            </a:r>
            <a:endParaRPr lang="en" altLang="zh-TW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(trainset,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=TRAIN_BS,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shuffle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=VAL_BS,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shuffle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=TEST_BS,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shuffle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39FC8C-AFD7-E848-5837-92494E8A5A2B}"/>
              </a:ext>
            </a:extLst>
          </p:cNvPr>
          <p:cNvSpPr/>
          <p:nvPr/>
        </p:nvSpPr>
        <p:spPr>
          <a:xfrm>
            <a:off x="767452" y="2335086"/>
            <a:ext cx="2708365" cy="843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Dataset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29A5200-3B43-E0D4-B40B-F1CF6509CC9F}"/>
              </a:ext>
            </a:extLst>
          </p:cNvPr>
          <p:cNvCxnSpPr>
            <a:cxnSpLocks/>
          </p:cNvCxnSpPr>
          <p:nvPr/>
        </p:nvCxnSpPr>
        <p:spPr>
          <a:xfrm>
            <a:off x="3779520" y="2770204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141FE0-8190-0692-B007-6FF0AC8D1048}"/>
              </a:ext>
            </a:extLst>
          </p:cNvPr>
          <p:cNvSpPr txBox="1"/>
          <p:nvPr/>
        </p:nvSpPr>
        <p:spPr>
          <a:xfrm>
            <a:off x="4154541" y="2356841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DEC538-1F42-E3AC-975B-1F70C8957E2D}"/>
              </a:ext>
            </a:extLst>
          </p:cNvPr>
          <p:cNvSpPr txBox="1"/>
          <p:nvPr/>
        </p:nvSpPr>
        <p:spPr>
          <a:xfrm>
            <a:off x="4154541" y="279559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B6D3916-D180-1A8C-CDBC-273804C7E268}"/>
              </a:ext>
            </a:extLst>
          </p:cNvPr>
          <p:cNvSpPr/>
          <p:nvPr/>
        </p:nvSpPr>
        <p:spPr>
          <a:xfrm>
            <a:off x="6156967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2A50E4B-7F65-C65F-7FA1-9D4C030520BA}"/>
              </a:ext>
            </a:extLst>
          </p:cNvPr>
          <p:cNvSpPr/>
          <p:nvPr/>
        </p:nvSpPr>
        <p:spPr>
          <a:xfrm>
            <a:off x="6156966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796D9489-C899-F395-537B-214C93EE4082}"/>
              </a:ext>
            </a:extLst>
          </p:cNvPr>
          <p:cNvSpPr/>
          <p:nvPr/>
        </p:nvSpPr>
        <p:spPr>
          <a:xfrm>
            <a:off x="6164578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07E6E3D6-951E-B9E1-A8C1-376C85948554}"/>
              </a:ext>
            </a:extLst>
          </p:cNvPr>
          <p:cNvSpPr/>
          <p:nvPr/>
        </p:nvSpPr>
        <p:spPr>
          <a:xfrm>
            <a:off x="7223769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A9505AE-00A0-131E-501A-740355657147}"/>
              </a:ext>
            </a:extLst>
          </p:cNvPr>
          <p:cNvSpPr/>
          <p:nvPr/>
        </p:nvSpPr>
        <p:spPr>
          <a:xfrm>
            <a:off x="7223768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1C535B5-9B80-7759-6A7A-3884ACD26562}"/>
              </a:ext>
            </a:extLst>
          </p:cNvPr>
          <p:cNvSpPr/>
          <p:nvPr/>
        </p:nvSpPr>
        <p:spPr>
          <a:xfrm>
            <a:off x="7231380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96942EC-6271-C63F-D0A7-F2093A8A9191}"/>
              </a:ext>
            </a:extLst>
          </p:cNvPr>
          <p:cNvSpPr/>
          <p:nvPr/>
        </p:nvSpPr>
        <p:spPr>
          <a:xfrm>
            <a:off x="8290571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99ABDB3-4C53-BC95-3336-AF2A65D889FA}"/>
              </a:ext>
            </a:extLst>
          </p:cNvPr>
          <p:cNvSpPr/>
          <p:nvPr/>
        </p:nvSpPr>
        <p:spPr>
          <a:xfrm>
            <a:off x="8290570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7548DA60-60AC-7DF7-8472-D43F252AF98A}"/>
              </a:ext>
            </a:extLst>
          </p:cNvPr>
          <p:cNvSpPr/>
          <p:nvPr/>
        </p:nvSpPr>
        <p:spPr>
          <a:xfrm>
            <a:off x="8298182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BFA5968-877A-62E0-2680-ADCD148D3FC6}"/>
              </a:ext>
            </a:extLst>
          </p:cNvPr>
          <p:cNvSpPr/>
          <p:nvPr/>
        </p:nvSpPr>
        <p:spPr>
          <a:xfrm>
            <a:off x="9357373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CF40E58E-9245-907C-F27B-003BEFA345BC}"/>
              </a:ext>
            </a:extLst>
          </p:cNvPr>
          <p:cNvSpPr/>
          <p:nvPr/>
        </p:nvSpPr>
        <p:spPr>
          <a:xfrm>
            <a:off x="9357372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57A809A-6398-9D6A-46AD-DC62B53CE54F}"/>
              </a:ext>
            </a:extLst>
          </p:cNvPr>
          <p:cNvSpPr/>
          <p:nvPr/>
        </p:nvSpPr>
        <p:spPr>
          <a:xfrm>
            <a:off x="9364984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24276A-3768-AE35-D727-788D088B052E}"/>
              </a:ext>
            </a:extLst>
          </p:cNvPr>
          <p:cNvSpPr txBox="1"/>
          <p:nvPr/>
        </p:nvSpPr>
        <p:spPr>
          <a:xfrm>
            <a:off x="10402134" y="2570149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圖說文字 23">
            <a:extLst>
              <a:ext uri="{FF2B5EF4-FFF2-40B4-BE49-F238E27FC236}">
                <a16:creationId xmlns:a16="http://schemas.microsoft.com/office/drawing/2014/main" id="{2F8AB003-68B3-77EC-7114-E1F60B2B955F}"/>
              </a:ext>
            </a:extLst>
          </p:cNvPr>
          <p:cNvSpPr/>
          <p:nvPr/>
        </p:nvSpPr>
        <p:spPr>
          <a:xfrm rot="10800000">
            <a:off x="3483429" y="3726161"/>
            <a:ext cx="2821576" cy="1046004"/>
          </a:xfrm>
          <a:prstGeom prst="wedgeEllipseCallout">
            <a:avLst>
              <a:gd name="adj1" fmla="val -41469"/>
              <a:gd name="adj2" fmla="val 5654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9BD63E-9EED-EED8-F6E9-6CEBDE5050E4}"/>
              </a:ext>
            </a:extLst>
          </p:cNvPr>
          <p:cNvSpPr txBox="1"/>
          <p:nvPr/>
        </p:nvSpPr>
        <p:spPr>
          <a:xfrm>
            <a:off x="3707464" y="3887164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DA6A86-2578-BDF0-5B42-9A83861E03ED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CBE180FF-C2C9-5585-7D94-73F747761393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461EC9D-BE3C-04D1-C168-F2F03BA7531E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A1C842-4CE6-87B5-7053-E7755A155B6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BB312B9-3B07-F1F4-00B8-EF1B901CB809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5B0D7941-776E-C530-D5B0-1550B1A17D3D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086AD29-EAA1-66BC-9B21-782DC928324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27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0ABB0-A8E0-4992-54F2-9DCE4C4E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Advantages of batching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F81AFA-5833-421C-57B2-0565243D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F58507-0DC9-D3E1-1554-86614984EB18}"/>
              </a:ext>
            </a:extLst>
          </p:cNvPr>
          <p:cNvSpPr txBox="1"/>
          <p:nvPr/>
        </p:nvSpPr>
        <p:spPr>
          <a:xfrm>
            <a:off x="653144" y="1806093"/>
            <a:ext cx="10514209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gradient descent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有機會避免模型陷入局部最小值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Inference (validation or test):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省記憶體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不需要累積梯度，所以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inference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時期的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 size (bs)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通常可以比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時期的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還大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7DB247-15D4-EF52-02EF-305B0BFA9670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C825C7A-127E-AEAD-DB7D-B3455BB001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29F88D-512F-0188-B60D-9EE284D4A767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3EC7FA-3BEE-542D-27F4-7C6E0E92C60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1A41C8D-1BC9-57B0-1200-2E2F8DE2055F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851AD589-5234-5EA5-686D-938D024563CC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7DE9450E-79DF-A797-76BD-FDBC9AA6AC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284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CBE65-45AD-EA66-344B-A8DB0C8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Step 2-1: Construct the model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909114-2D42-C6FA-FBBE-5B3709C7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01CF45D-1875-2E8E-1AE8-2FCCEA40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634" y="6319349"/>
            <a:ext cx="7048732" cy="36512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TW" sz="1800" dirty="0"/>
              <a:t>https://</a:t>
            </a:r>
            <a:r>
              <a:rPr kumimoji="1" lang="en" altLang="zh-TW" sz="1800" dirty="0" err="1"/>
              <a:t>pytorch.org</a:t>
            </a:r>
            <a:r>
              <a:rPr kumimoji="1" lang="en" altLang="zh-TW" sz="1800" dirty="0"/>
              <a:t>/tutorials/beginner/basics/</a:t>
            </a:r>
            <a:r>
              <a:rPr kumimoji="1" lang="en" altLang="zh-TW" sz="1800" dirty="0" err="1"/>
              <a:t>buildmodel_tutorial.html</a:t>
            </a:r>
            <a:endParaRPr kumimoji="1" lang="zh-TW" altLang="en-US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F8B1E2-A0C8-F808-EBF3-C418A489A648}"/>
              </a:ext>
            </a:extLst>
          </p:cNvPr>
          <p:cNvSpPr txBox="1"/>
          <p:nvPr/>
        </p:nvSpPr>
        <p:spPr>
          <a:xfrm>
            <a:off x="636815" y="1657052"/>
            <a:ext cx="10918370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我們需要：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繼承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torch.nn.Module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初始化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torch.nn.Module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原本定義的內容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改寫兩個項目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__, forward)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69BFA2-0D09-21B5-7653-68CC1E252E6F}"/>
              </a:ext>
            </a:extLst>
          </p:cNvPr>
          <p:cNvSpPr/>
          <p:nvPr/>
        </p:nvSpPr>
        <p:spPr>
          <a:xfrm>
            <a:off x="1641427" y="3623798"/>
            <a:ext cx="8909146" cy="2554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MyModel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torch.nn.Module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super().__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__() 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TW" altLang="en-US" sz="1600" b="0" dirty="0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 </a:t>
            </a:r>
            <a:r>
              <a:rPr lang="en" altLang="zh-TW" sz="1600" b="0" dirty="0" err="1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torch.nn.Module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b="0" dirty="0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原本定義的內容</a:t>
            </a:r>
            <a:endParaRPr lang="en-US" altLang="zh-TW" sz="1600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our new variables</a:t>
            </a:r>
          </a:p>
          <a:p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  # Define our </a:t>
            </a:r>
            <a:r>
              <a:rPr lang="en-US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model layers</a:t>
            </a:r>
            <a:endParaRPr lang="zh-TW" alt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forward(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TW" alt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Do something (forward pass)</a:t>
            </a:r>
            <a:endParaRPr lang="en" altLang="zh-TW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zh-TW" alt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output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F8162-AD17-BD30-CE24-9210E54D8FF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7D8D7AFA-46CB-4AAA-F32C-34C238D2E28B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A54DDD-FD9D-8420-0E5A-72EB9C539803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D78A76-7F0B-429A-751B-9218B6FDA065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26FA95-65FE-1756-7F1F-BF3FDB56E5D7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3491FDD-0C71-B160-AE3A-EAE67E040D6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8814283-C8EB-D5A9-E64D-A1E19DD01D7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958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3DAE2-FC07-3C9B-91E6-579F3E22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為什麼需要 </a:t>
            </a:r>
            <a:r>
              <a:rPr kumimoji="1" lang="en-US" altLang="zh-TW" dirty="0"/>
              <a:t>super().__</a:t>
            </a:r>
            <a:r>
              <a:rPr kumimoji="1" lang="en-US" altLang="zh-TW" dirty="0" err="1"/>
              <a:t>init</a:t>
            </a:r>
            <a:r>
              <a:rPr kumimoji="1" lang="en-US" altLang="zh-TW" dirty="0"/>
              <a:t>__() 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94995B-74DE-0706-2F26-86F04B19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BA678-9132-FF98-16F0-8848E50D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47" y="2814015"/>
            <a:ext cx="9704503" cy="331440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950D223-36FD-9CEA-8B8C-D36326EE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821" y="6319349"/>
            <a:ext cx="8988357" cy="36512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github.com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pytorch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pytorch</a:t>
            </a:r>
            <a:r>
              <a:rPr kumimoji="1" lang="en" altLang="zh-TW" sz="1200" dirty="0"/>
              <a:t>/blob/266657182a4040937f6f27011d7ddf77716db83d/torch/</a:t>
            </a:r>
            <a:r>
              <a:rPr kumimoji="1" lang="en" altLang="zh-TW" sz="1200" dirty="0" err="1"/>
              <a:t>nn</a:t>
            </a:r>
            <a:r>
              <a:rPr kumimoji="1" lang="en" altLang="zh-TW" sz="1200" dirty="0"/>
              <a:t>/modules/module.py#L206-L221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FF0FBA-3D06-3CF3-014E-5131468771A3}"/>
              </a:ext>
            </a:extLst>
          </p:cNvPr>
          <p:cNvSpPr txBox="1"/>
          <p:nvPr/>
        </p:nvSpPr>
        <p:spPr>
          <a:xfrm>
            <a:off x="636815" y="1657052"/>
            <a:ext cx="10918370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模型需要繼承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torch.nn.Module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，並且透過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super().__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__()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初始化原本在 </a:t>
            </a:r>
            <a:r>
              <a:rPr kumimoji="1" lang="en" altLang="zh-TW" sz="2000" dirty="0" err="1">
                <a:ea typeface="Microsoft JhengHei" panose="020B0604030504040204" pitchFamily="34" charset="-120"/>
              </a:rPr>
              <a:t>nn.Module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中被定義好的內容，如下圖所示：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117463-1D1A-A36C-56F5-C7386DE2DFD6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D20D2D3-9BB7-3E57-4AC5-4C901C153A05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D1744E-00F7-B990-A5FD-3A9111F3E3E6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0B29ED-3D37-1F4A-6F38-6AF9A962EE7A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A2DD7C-B39E-FA9F-A693-7D95DEF129DB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ACF355C5-AE42-F7DE-6ED6-B3B00F802943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FEC8863-3EFA-B40B-7E2A-13C272FAA61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32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www.kaggle.com</a:t>
            </a:r>
            <a:r>
              <a:rPr kumimoji="1" lang="en-US" altLang="zh-TW" sz="1600" dirty="0"/>
              <a:t>/discussions/getting-started/149448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851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1B1C79-B335-B949-F863-3C92041F2B1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71E430E9-7746-F212-6C21-8B67EB490AC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53373C-DCAA-A7B6-E142-26CF76885D2D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A46974-80F8-1FE9-BFBB-21671297D295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D766F1-7FE0-9B87-12D2-42F981E24141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A119267-F386-094B-C159-4BC65BBBCAC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387A3F0-F5DE-1C0D-EE19-AF761881EE2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6F710-C680-EB5E-4CB7-960DF467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2-2: Define the optimizer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A748B9-CD68-814C-E12B-B40A578E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6441BFB4-3C7E-0FE9-7D65-BFC32C1FB21E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3045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9848">
                  <a:extLst>
                    <a:ext uri="{9D8B030D-6E8A-4147-A177-3AD203B41FA5}">
                      <a16:colId xmlns:a16="http://schemas.microsoft.com/office/drawing/2014/main" val="2003522790"/>
                    </a:ext>
                  </a:extLst>
                </a:gridCol>
                <a:gridCol w="4868152">
                  <a:extLst>
                    <a:ext uri="{9D8B030D-6E8A-4147-A177-3AD203B41FA5}">
                      <a16:colId xmlns:a16="http://schemas.microsoft.com/office/drawing/2014/main" val="55293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Meaning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9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linkClick r:id="rId2"/>
                        </a:rPr>
                        <a:t>torch.optim.SGD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Stochastic gradient descent </a:t>
                      </a:r>
                      <a:r>
                        <a:rPr lang="en-US" altLang="zh-TW" dirty="0"/>
                        <a:t>(with momentum)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hlinkClick r:id="rId3"/>
                        </a:rPr>
                        <a:t>torch.optim.RMSprop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RMSProp</a:t>
                      </a:r>
                      <a:r>
                        <a:rPr lang="en-US" altLang="zh-TW" dirty="0"/>
                        <a:t> (Root Mean Square Propagation)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8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hlinkClick r:id="rId4"/>
                        </a:rPr>
                        <a:t>torch.optim.Adam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Adam</a:t>
                      </a:r>
                      <a:r>
                        <a:rPr lang="en-US" altLang="zh-TW" dirty="0"/>
                        <a:t> (Adaptive Moment Estimation)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hlinkClick r:id="rId5"/>
                        </a:rPr>
                        <a:t>torch.optim.AdamW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AdamW</a:t>
                      </a:r>
                      <a:r>
                        <a:rPr lang="en-US" altLang="zh-TW" dirty="0"/>
                        <a:t> (Adam with decoupled weight decay)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7793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BC06E62-9ED0-19E9-A9BD-07CD5F81C65B}"/>
              </a:ext>
            </a:extLst>
          </p:cNvPr>
          <p:cNvSpPr/>
          <p:nvPr/>
        </p:nvSpPr>
        <p:spPr>
          <a:xfrm>
            <a:off x="1062793" y="4652876"/>
            <a:ext cx="10066411" cy="799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learning_rate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= 1e-3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8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代表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0.001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optim.Adam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model.parameters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learning_rate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" altLang="zh-TW" b="0" dirty="0">
              <a:solidFill>
                <a:schemeClr val="tx1"/>
              </a:solidFill>
              <a:effectLst/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93C857-4D24-A43B-838E-0532EEC97D21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B69754A-872B-6C2D-EFB8-D2A01A05D87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4CDE10-52D9-354A-BE4E-F4ADB882CECA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ECD5A0-E3FD-F868-1514-B46EBE6EE5F9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D73216-71AA-52B3-25E2-A7CE383CB217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FE3804F-765E-73C9-D7A9-510E1FC2224B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85E0106-FF25-DA2A-0AA6-437CE85D862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272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701C4-68BF-C9E0-8C25-9E21697F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2-2: Define the loss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11EF52-F345-650F-5CCC-EF74E088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7D88C19A-B09E-1E08-5036-DF47EA8EB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051950"/>
              </p:ext>
            </p:extLst>
          </p:nvPr>
        </p:nvGraphicFramePr>
        <p:xfrm>
          <a:off x="2031999" y="276408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35227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5293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Usage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9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linkClick r:id="rId2"/>
                        </a:rPr>
                        <a:t>torch.nn.CrossEntropyLoss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Classification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hlinkClick r:id="rId3"/>
                        </a:rPr>
                        <a:t>torch.nn.MSELoss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Regression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8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linkClick r:id="rId4"/>
                        </a:rPr>
                        <a:t>torch.nn.BCELoss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Binary classification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8022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D7DF2E8-35C8-DE35-8C6E-39196913404E}"/>
              </a:ext>
            </a:extLst>
          </p:cNvPr>
          <p:cNvSpPr/>
          <p:nvPr/>
        </p:nvSpPr>
        <p:spPr>
          <a:xfrm>
            <a:off x="1062793" y="4886893"/>
            <a:ext cx="10066411" cy="720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example</a:t>
            </a:r>
          </a:p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loss_function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torch.nn.CrossEntropyLoss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2AA1D9-EA64-1E23-ABBE-56D193C4A5A2}"/>
              </a:ext>
            </a:extLst>
          </p:cNvPr>
          <p:cNvSpPr txBox="1"/>
          <p:nvPr/>
        </p:nvSpPr>
        <p:spPr>
          <a:xfrm>
            <a:off x="9005404" y="150582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E2C3154-184A-609C-C0AD-F1A9C9389D6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10111392" y="164432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902CF7-E048-3C96-5683-E11DE48AEB8B}"/>
              </a:ext>
            </a:extLst>
          </p:cNvPr>
          <p:cNvSpPr txBox="1"/>
          <p:nvPr/>
        </p:nvSpPr>
        <p:spPr>
          <a:xfrm>
            <a:off x="10407482" y="150582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B6961C-E523-168B-93D2-CEBB957CA7B2}"/>
              </a:ext>
            </a:extLst>
          </p:cNvPr>
          <p:cNvSpPr txBox="1"/>
          <p:nvPr/>
        </p:nvSpPr>
        <p:spPr>
          <a:xfrm>
            <a:off x="10407482" y="198307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3455B3-1D45-8BEE-0501-AD0EE21282ED}"/>
              </a:ext>
            </a:extLst>
          </p:cNvPr>
          <p:cNvSpPr txBox="1"/>
          <p:nvPr/>
        </p:nvSpPr>
        <p:spPr>
          <a:xfrm>
            <a:off x="9005403" y="198307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BE83D063-8566-AFE8-0178-2E7268B544B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10111392" y="212157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D9B1783-9AEB-4AFD-8FF7-F3082E4373F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960476" y="178282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8CFCC7-82E2-4893-C814-CF4F3768ACF4}"/>
              </a:ext>
            </a:extLst>
          </p:cNvPr>
          <p:cNvSpPr txBox="1"/>
          <p:nvPr/>
        </p:nvSpPr>
        <p:spPr>
          <a:xfrm>
            <a:off x="4143471" y="5816360"/>
            <a:ext cx="4861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[</a:t>
            </a:r>
            <a:r>
              <a:rPr kumimoji="1" lang="en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PyTorch</a:t>
            </a:r>
            <a:r>
              <a:rPr kumimoji="1" lang="zh-TW" altLang="en-US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小細節</a:t>
            </a:r>
            <a:r>
              <a:rPr kumimoji="1" lang="en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]</a:t>
            </a:r>
          </a:p>
          <a:p>
            <a:r>
              <a:rPr kumimoji="1" lang="en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BCEWithLogitsLoss</a:t>
            </a:r>
            <a:r>
              <a:rPr kumimoji="1" lang="en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已經包含了 </a:t>
            </a:r>
            <a:r>
              <a:rPr kumimoji="1" lang="en-US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Sigmoid</a:t>
            </a:r>
          </a:p>
          <a:p>
            <a:r>
              <a:rPr kumimoji="1" lang="en-US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CrossEntropyLoss</a:t>
            </a:r>
            <a:r>
              <a:rPr kumimoji="1" lang="en-US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已經包含了 </a:t>
            </a:r>
            <a:r>
              <a:rPr kumimoji="1" lang="en-US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Softmax</a:t>
            </a:r>
            <a:endParaRPr kumimoji="1" lang="zh-TW" altLang="en-US" sz="16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77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C0054-D49C-F662-BA74-949804DF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訓練過程中的模型輸出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03DDD-E71C-3DFE-B671-6F14323C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B622F9-8AA4-5590-607D-D95FDCEAD2CD}"/>
              </a:ext>
            </a:extLst>
          </p:cNvPr>
          <p:cNvSpPr txBox="1"/>
          <p:nvPr/>
        </p:nvSpPr>
        <p:spPr>
          <a:xfrm>
            <a:off x="629166" y="3431828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二分類任務：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503388A-EF3D-27B6-406B-D0BEF603516C}"/>
              </a:ext>
            </a:extLst>
          </p:cNvPr>
          <p:cNvSpPr/>
          <p:nvPr/>
        </p:nvSpPr>
        <p:spPr>
          <a:xfrm>
            <a:off x="2481920" y="4083134"/>
            <a:ext cx="1177528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BABF8BE-5B4F-638A-36B2-3A32956B4E2E}"/>
              </a:ext>
            </a:extLst>
          </p:cNvPr>
          <p:cNvSpPr/>
          <p:nvPr/>
        </p:nvSpPr>
        <p:spPr>
          <a:xfrm>
            <a:off x="725599" y="4225051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E663496-8C97-CF29-98EE-224258B3D2D3}"/>
              </a:ext>
            </a:extLst>
          </p:cNvPr>
          <p:cNvCxnSpPr>
            <a:cxnSpLocks/>
          </p:cNvCxnSpPr>
          <p:nvPr/>
        </p:nvCxnSpPr>
        <p:spPr>
          <a:xfrm>
            <a:off x="1774741" y="4425104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554C6B3-431F-E692-DAA0-6B0104F2DBCB}"/>
              </a:ext>
            </a:extLst>
          </p:cNvPr>
          <p:cNvCxnSpPr>
            <a:cxnSpLocks/>
          </p:cNvCxnSpPr>
          <p:nvPr/>
        </p:nvCxnSpPr>
        <p:spPr>
          <a:xfrm>
            <a:off x="3750203" y="442510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1942EA7-CC20-B9A4-4AC8-3E24354357D3}"/>
              </a:ext>
            </a:extLst>
          </p:cNvPr>
          <p:cNvSpPr/>
          <p:nvPr/>
        </p:nvSpPr>
        <p:spPr>
          <a:xfrm>
            <a:off x="4457381" y="4053735"/>
            <a:ext cx="1993838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模型原始輸出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AC2BC51-F331-043D-FB56-D2DBAD6B16E8}"/>
              </a:ext>
            </a:extLst>
          </p:cNvPr>
          <p:cNvSpPr/>
          <p:nvPr/>
        </p:nvSpPr>
        <p:spPr>
          <a:xfrm>
            <a:off x="7293146" y="4053735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0ABC974-1B42-82D0-35A6-31F2470C44D0}"/>
              </a:ext>
            </a:extLst>
          </p:cNvPr>
          <p:cNvCxnSpPr>
            <a:cxnSpLocks/>
          </p:cNvCxnSpPr>
          <p:nvPr/>
        </p:nvCxnSpPr>
        <p:spPr>
          <a:xfrm>
            <a:off x="6585968" y="442510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BF5EF5D-8A27-577F-4EC1-53D9786910C2}"/>
              </a:ext>
            </a:extLst>
          </p:cNvPr>
          <p:cNvSpPr/>
          <p:nvPr/>
        </p:nvSpPr>
        <p:spPr>
          <a:xfrm>
            <a:off x="9917522" y="4053734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</a:t>
            </a:r>
          </a:p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B00D870-B3E3-4470-7B29-1C3621CCC585}"/>
              </a:ext>
            </a:extLst>
          </p:cNvPr>
          <p:cNvCxnSpPr>
            <a:cxnSpLocks/>
          </p:cNvCxnSpPr>
          <p:nvPr/>
        </p:nvCxnSpPr>
        <p:spPr>
          <a:xfrm>
            <a:off x="9111866" y="4421323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BCD862-A0B2-D7EF-C6FC-DD011D4EB405}"/>
              </a:ext>
            </a:extLst>
          </p:cNvPr>
          <p:cNvSpPr txBox="1"/>
          <p:nvPr/>
        </p:nvSpPr>
        <p:spPr>
          <a:xfrm>
            <a:off x="629166" y="4796477"/>
            <a:ext cx="2536065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多分類任務：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0AF8CBA-7DF8-8A25-750A-DECB7B22BFEA}"/>
              </a:ext>
            </a:extLst>
          </p:cNvPr>
          <p:cNvSpPr/>
          <p:nvPr/>
        </p:nvSpPr>
        <p:spPr>
          <a:xfrm>
            <a:off x="2508208" y="5415908"/>
            <a:ext cx="1177528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447D2B4F-179A-B1AF-ED1E-9D178A8F39CD}"/>
              </a:ext>
            </a:extLst>
          </p:cNvPr>
          <p:cNvSpPr/>
          <p:nvPr/>
        </p:nvSpPr>
        <p:spPr>
          <a:xfrm>
            <a:off x="751887" y="5557825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0ABFD6D-2A59-9D81-3FD1-6E28E9870CB1}"/>
              </a:ext>
            </a:extLst>
          </p:cNvPr>
          <p:cNvCxnSpPr>
            <a:cxnSpLocks/>
          </p:cNvCxnSpPr>
          <p:nvPr/>
        </p:nvCxnSpPr>
        <p:spPr>
          <a:xfrm>
            <a:off x="1801029" y="5757878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E0713A2-7A18-1315-F26C-0804DE019845}"/>
              </a:ext>
            </a:extLst>
          </p:cNvPr>
          <p:cNvCxnSpPr>
            <a:cxnSpLocks/>
          </p:cNvCxnSpPr>
          <p:nvPr/>
        </p:nvCxnSpPr>
        <p:spPr>
          <a:xfrm>
            <a:off x="3776491" y="5757880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2BA5606A-5403-338A-014D-60BC3AAF5493}"/>
              </a:ext>
            </a:extLst>
          </p:cNvPr>
          <p:cNvSpPr/>
          <p:nvPr/>
        </p:nvSpPr>
        <p:spPr>
          <a:xfrm>
            <a:off x="4483669" y="5386509"/>
            <a:ext cx="1993838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模型原始輸出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C28BCACB-CB4D-A562-2AFF-CE87954B5EF7}"/>
              </a:ext>
            </a:extLst>
          </p:cNvPr>
          <p:cNvSpPr/>
          <p:nvPr/>
        </p:nvSpPr>
        <p:spPr>
          <a:xfrm>
            <a:off x="7319434" y="5386509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 classes</a:t>
            </a: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284E02-2BE4-74E5-0C6C-6E96B394A702}"/>
              </a:ext>
            </a:extLst>
          </p:cNvPr>
          <p:cNvCxnSpPr>
            <a:cxnSpLocks/>
          </p:cNvCxnSpPr>
          <p:nvPr/>
        </p:nvCxnSpPr>
        <p:spPr>
          <a:xfrm>
            <a:off x="6612256" y="5757880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51D6E73-F9D0-541E-03CE-A02BF474FB7C}"/>
              </a:ext>
            </a:extLst>
          </p:cNvPr>
          <p:cNvSpPr/>
          <p:nvPr/>
        </p:nvSpPr>
        <p:spPr>
          <a:xfrm>
            <a:off x="9943810" y="5386508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126200A2-FF53-A2CA-8538-A6A0B6E08B92}"/>
              </a:ext>
            </a:extLst>
          </p:cNvPr>
          <p:cNvCxnSpPr>
            <a:cxnSpLocks/>
          </p:cNvCxnSpPr>
          <p:nvPr/>
        </p:nvCxnSpPr>
        <p:spPr>
          <a:xfrm>
            <a:off x="9138154" y="5754097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F46808D-60B8-F168-B361-B55CF363B2C0}"/>
              </a:ext>
            </a:extLst>
          </p:cNvPr>
          <p:cNvSpPr txBox="1"/>
          <p:nvPr/>
        </p:nvSpPr>
        <p:spPr>
          <a:xfrm>
            <a:off x="8804808" y="3866027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2A9D90-45F7-EAE0-1F9E-D9D4F4D80B7A}"/>
              </a:ext>
            </a:extLst>
          </p:cNvPr>
          <p:cNvSpPr txBox="1"/>
          <p:nvPr/>
        </p:nvSpPr>
        <p:spPr>
          <a:xfrm>
            <a:off x="8862730" y="5225940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8FDD19A-A97F-C2ED-5AB0-4D6E05D79BED}"/>
              </a:ext>
            </a:extLst>
          </p:cNvPr>
          <p:cNvSpPr txBox="1"/>
          <p:nvPr/>
        </p:nvSpPr>
        <p:spPr>
          <a:xfrm>
            <a:off x="655454" y="189540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迴歸任務：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BDC6013C-C15D-C18F-72B5-B3204A1FD5C2}"/>
              </a:ext>
            </a:extLst>
          </p:cNvPr>
          <p:cNvSpPr/>
          <p:nvPr/>
        </p:nvSpPr>
        <p:spPr>
          <a:xfrm>
            <a:off x="2508208" y="2546715"/>
            <a:ext cx="1177528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5422F8F0-79ED-E52D-CAEE-019B4E9CC0D2}"/>
              </a:ext>
            </a:extLst>
          </p:cNvPr>
          <p:cNvSpPr/>
          <p:nvPr/>
        </p:nvSpPr>
        <p:spPr>
          <a:xfrm>
            <a:off x="751887" y="268863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BD43DC99-7998-105A-B2E3-ED7A2B45FC2E}"/>
              </a:ext>
            </a:extLst>
          </p:cNvPr>
          <p:cNvCxnSpPr>
            <a:cxnSpLocks/>
          </p:cNvCxnSpPr>
          <p:nvPr/>
        </p:nvCxnSpPr>
        <p:spPr>
          <a:xfrm>
            <a:off x="1801029" y="2888685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10100A36-A894-E8C2-A337-B5C0D3E6A960}"/>
              </a:ext>
            </a:extLst>
          </p:cNvPr>
          <p:cNvCxnSpPr>
            <a:cxnSpLocks/>
          </p:cNvCxnSpPr>
          <p:nvPr/>
        </p:nvCxnSpPr>
        <p:spPr>
          <a:xfrm>
            <a:off x="3776491" y="2888687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E7EFF09C-6225-40A3-E9B4-37F2010566B7}"/>
              </a:ext>
            </a:extLst>
          </p:cNvPr>
          <p:cNvSpPr/>
          <p:nvPr/>
        </p:nvSpPr>
        <p:spPr>
          <a:xfrm>
            <a:off x="4483669" y="2517316"/>
            <a:ext cx="1993838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模型原始輸出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2C1EFC58-43A9-DAA6-51A8-192919CB9937}"/>
              </a:ext>
            </a:extLst>
          </p:cNvPr>
          <p:cNvSpPr/>
          <p:nvPr/>
        </p:nvSpPr>
        <p:spPr>
          <a:xfrm>
            <a:off x="9943810" y="2517315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</a:p>
        </p:txBody>
      </p: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DC935C6-A4D8-45BD-C6CF-70558618D317}"/>
              </a:ext>
            </a:extLst>
          </p:cNvPr>
          <p:cNvCxnSpPr>
            <a:cxnSpLocks/>
          </p:cNvCxnSpPr>
          <p:nvPr/>
        </p:nvCxnSpPr>
        <p:spPr>
          <a:xfrm>
            <a:off x="6612256" y="2884904"/>
            <a:ext cx="3098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629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and Objective Function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974484" y="461793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2723274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3795221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248804" y="27150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248804" y="3907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1820304" y="30008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1820304" y="30022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2997594" y="27164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2986164" y="39019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1820304" y="30008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1820304" y="41876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073538" y="3287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3569094" y="30022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3557664" y="35737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/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0353E31-3C0D-30D0-7817-F1D677863C41}"/>
              </a:ext>
            </a:extLst>
          </p:cNvPr>
          <p:cNvCxnSpPr>
            <a:cxnSpLocks/>
          </p:cNvCxnSpPr>
          <p:nvPr/>
        </p:nvCxnSpPr>
        <p:spPr>
          <a:xfrm>
            <a:off x="1330736" y="2224724"/>
            <a:ext cx="320355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154F95C-DC19-8847-9252-BDD93CE31BC3}"/>
              </a:ext>
            </a:extLst>
          </p:cNvPr>
          <p:cNvCxnSpPr>
            <a:cxnSpLocks/>
          </p:cNvCxnSpPr>
          <p:nvPr/>
        </p:nvCxnSpPr>
        <p:spPr>
          <a:xfrm>
            <a:off x="4675383" y="3573699"/>
            <a:ext cx="47995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833479-9F0D-8413-56BF-5A0EC1B5CB35}"/>
              </a:ext>
            </a:extLst>
          </p:cNvPr>
          <p:cNvSpPr txBox="1"/>
          <p:nvPr/>
        </p:nvSpPr>
        <p:spPr>
          <a:xfrm>
            <a:off x="1631702" y="1847903"/>
            <a:ext cx="27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由輸入層到輸出層進行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F889AC5-A4A3-6CB9-6FB2-E53EA1C86B7D}"/>
              </a:ext>
            </a:extLst>
          </p:cNvPr>
          <p:cNvSpPr txBox="1"/>
          <p:nvPr/>
        </p:nvSpPr>
        <p:spPr>
          <a:xfrm>
            <a:off x="5055277" y="3839772"/>
            <a:ext cx="69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r>
              <a:rPr kumimoji="1" lang="zh-TW" altLang="en-US" dirty="0"/>
              <a:t>或</a:t>
            </a:r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263EDF-67D2-BD8D-D5B7-5E1536984CD6}"/>
              </a:ext>
            </a:extLst>
          </p:cNvPr>
          <p:cNvSpPr txBox="1"/>
          <p:nvPr/>
        </p:nvSpPr>
        <p:spPr>
          <a:xfrm>
            <a:off x="6112328" y="3217562"/>
            <a:ext cx="545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</a:rPr>
              <a:t>分類</a:t>
            </a:r>
            <a:r>
              <a:rPr kumimoji="1" lang="zh-TW" altLang="en-US" sz="2400" dirty="0"/>
              <a:t>任務：使用 </a:t>
            </a:r>
            <a:r>
              <a:rPr kumimoji="1" lang="en-US" altLang="zh-TW" sz="2400" dirty="0">
                <a:solidFill>
                  <a:srgbClr val="FF0000"/>
                </a:solidFill>
              </a:rPr>
              <a:t>Cross-entropy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作為目標函數</a:t>
            </a:r>
          </a:p>
        </p:txBody>
      </p:sp>
    </p:spTree>
    <p:extLst>
      <p:ext uri="{BB962C8B-B14F-4D97-AF65-F5344CB8AC3E}">
        <p14:creationId xmlns:p14="http://schemas.microsoft.com/office/powerpoint/2010/main" val="19554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3C0B0-9C7B-68F6-F851-E15FDB1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Step 3:</a:t>
            </a:r>
            <a:r>
              <a:rPr kumimoji="1" lang="zh-TW" altLang="en-US" dirty="0">
                <a:solidFill>
                  <a:schemeClr val="tx1"/>
                </a:solidFill>
              </a:rPr>
              <a:t>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0F5F9-85AF-28DF-8270-A8327002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BA9FD2-54D5-1ED5-2ADA-29CE76DE467C}"/>
              </a:ext>
            </a:extLst>
          </p:cNvPr>
          <p:cNvSpPr txBox="1"/>
          <p:nvPr/>
        </p:nvSpPr>
        <p:spPr>
          <a:xfrm>
            <a:off x="6950550" y="2434257"/>
            <a:ext cx="417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optimizer.zero_grad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A527CF-029D-B7A5-494C-7986080EDADD}"/>
              </a:ext>
            </a:extLst>
          </p:cNvPr>
          <p:cNvSpPr txBox="1"/>
          <p:nvPr/>
        </p:nvSpPr>
        <p:spPr>
          <a:xfrm>
            <a:off x="6950549" y="3467346"/>
            <a:ext cx="417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= model(inputs)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76281E-B531-6E35-4C95-AFFC829218DE}"/>
              </a:ext>
            </a:extLst>
          </p:cNvPr>
          <p:cNvSpPr txBox="1"/>
          <p:nvPr/>
        </p:nvSpPr>
        <p:spPr>
          <a:xfrm>
            <a:off x="6950551" y="4346010"/>
            <a:ext cx="5189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loss = </a:t>
            </a:r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loss_function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(output, target)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7FDE38-39D1-9C80-A55A-9F7F5D630C3C}"/>
              </a:ext>
            </a:extLst>
          </p:cNvPr>
          <p:cNvSpPr txBox="1"/>
          <p:nvPr/>
        </p:nvSpPr>
        <p:spPr>
          <a:xfrm>
            <a:off x="6950550" y="4806987"/>
            <a:ext cx="2782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loss.backward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848785-CDA5-8783-1D04-5FA3F8945398}"/>
              </a:ext>
            </a:extLst>
          </p:cNvPr>
          <p:cNvSpPr txBox="1"/>
          <p:nvPr/>
        </p:nvSpPr>
        <p:spPr>
          <a:xfrm>
            <a:off x="6950549" y="5533525"/>
            <a:ext cx="2782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optimizer.step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51A66008-ECCE-A132-96EA-3268D0420BCD}"/>
              </a:ext>
            </a:extLst>
          </p:cNvPr>
          <p:cNvSpPr/>
          <p:nvPr/>
        </p:nvSpPr>
        <p:spPr>
          <a:xfrm>
            <a:off x="2081363" y="2373133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清空 </a:t>
            </a:r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optimizer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過去累積</a:t>
            </a:r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的梯度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C41DB08-B4BA-5195-F384-C20DBEBCDEE6}"/>
              </a:ext>
            </a:extLst>
          </p:cNvPr>
          <p:cNvSpPr/>
          <p:nvPr/>
        </p:nvSpPr>
        <p:spPr>
          <a:xfrm>
            <a:off x="2081360" y="3406222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模型前向傳播得到輸出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2B3FBAD-7611-90EA-05C3-2142A9BFAD15}"/>
              </a:ext>
            </a:extLst>
          </p:cNvPr>
          <p:cNvSpPr/>
          <p:nvPr/>
        </p:nvSpPr>
        <p:spPr>
          <a:xfrm>
            <a:off x="2081361" y="4439311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模型反向傳播計算梯度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F80A59E-7D55-4276-B428-71C056C19A62}"/>
              </a:ext>
            </a:extLst>
          </p:cNvPr>
          <p:cNvSpPr/>
          <p:nvPr/>
        </p:nvSpPr>
        <p:spPr>
          <a:xfrm>
            <a:off x="2081362" y="5472401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optimizer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更新模型參數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CA8878-6D3C-E1C3-8252-3C3FF58702EA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6F52811-FDD2-8658-1889-72BA0837E0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AAD55D-1133-45DB-EB2C-DA53A06C4E50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0BDD0C-B968-3BAA-2252-A9BA22AAB47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75324B-0677-F7F2-39E1-B46476FD4A53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87D3577-72F7-EBCC-2DA9-04A2CB176A68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2563F597-4230-65E4-1B13-E58DE49CA8A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975A72B-396A-9938-3032-FDAAECE9D6C6}"/>
              </a:ext>
            </a:extLst>
          </p:cNvPr>
          <p:cNvSpPr txBox="1"/>
          <p:nvPr/>
        </p:nvSpPr>
        <p:spPr>
          <a:xfrm>
            <a:off x="591105" y="3638104"/>
            <a:ext cx="1193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重複直到訓練完成或到達指定條件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28203F35-4AF0-2331-6710-317617EDA2D7}"/>
              </a:ext>
            </a:extLst>
          </p:cNvPr>
          <p:cNvSpPr/>
          <p:nvPr/>
        </p:nvSpPr>
        <p:spPr>
          <a:xfrm>
            <a:off x="1784169" y="2542903"/>
            <a:ext cx="218802" cy="33907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70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  <p:bldP spid="23" grpId="0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3C0B0-9C7B-68F6-F851-E15FDB1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Step 3: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0F5F9-85AF-28DF-8270-A8327002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0AF80F-A60B-2CC9-847E-7F5F723945CC}"/>
              </a:ext>
            </a:extLst>
          </p:cNvPr>
          <p:cNvSpPr/>
          <p:nvPr/>
        </p:nvSpPr>
        <p:spPr>
          <a:xfrm>
            <a:off x="774576" y="1930738"/>
            <a:ext cx="7925288" cy="424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for batch in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train_loader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把資料移動到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GPU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images, labels = batch[0].to(device), batch[1].to(device)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optimizer.zero_grad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1.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前向傳播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outputs = model(images)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形狀是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num_classes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loss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2.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反向傳播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計算梯度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loss.backward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3.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更新模型權重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optimizer.step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590F8D-B2DE-8C21-559F-377BF4515CF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2284204-F7EE-9010-F893-2F9053CDFFE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E8068D-0A09-93A8-7E98-92B7A3E75B7B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5E9630-2282-D189-0CC4-6CDF143A593A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CD5A5-3CDE-B4D9-B254-B563146AEC24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6F589A7-7C6B-0F75-53A6-14AA44EC5E71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F2F4393-7F04-CA4A-684D-1C6C2BFF55D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54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3C0B0-9C7B-68F6-F851-E15FDB1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Step 3: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0F5F9-85AF-28DF-8270-A8327002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0AF80F-A60B-2CC9-847E-7F5F723945CC}"/>
              </a:ext>
            </a:extLst>
          </p:cNvPr>
          <p:cNvSpPr/>
          <p:nvPr/>
        </p:nvSpPr>
        <p:spPr>
          <a:xfrm>
            <a:off x="774575" y="1930738"/>
            <a:ext cx="9997927" cy="4571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for epoch in range(epochs):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for batch in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train_loader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把資料移動到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GPU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images, labels = batch[0].to(device), batch[1].to(device)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optimizer.zero_grad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1.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前向傳播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outputs = model(inputs)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形狀是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num_classes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loss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2.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反向傳播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計算梯度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loss.backward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3.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更新模型權重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optimizer.step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590F8D-B2DE-8C21-559F-377BF4515CF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2284204-F7EE-9010-F893-2F9053CDFFE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E8068D-0A09-93A8-7E98-92B7A3E75B7B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5E9630-2282-D189-0CC4-6CDF143A593A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CD5A5-3CDE-B4D9-B254-B563146AEC24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6F589A7-7C6B-0F75-53A6-14AA44EC5E71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F2F4393-7F04-CA4A-684D-1C6C2BFF55D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0970D9-C554-A744-0536-BC5AE9BF170B}"/>
              </a:ext>
            </a:extLst>
          </p:cNvPr>
          <p:cNvSpPr txBox="1"/>
          <p:nvPr/>
        </p:nvSpPr>
        <p:spPr>
          <a:xfrm>
            <a:off x="757651" y="1475455"/>
            <a:ext cx="75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外層通常會有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epoch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模型經過一次完整訓練集的更新稱為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epoch)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44079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5B-2828-79B4-E707-7312EAE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4: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模型評估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C6614-B44D-56F1-F4A7-2BA51A83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739C19-A614-C2AF-42D6-01F69DEEC9A0}"/>
              </a:ext>
            </a:extLst>
          </p:cNvPr>
          <p:cNvSpPr/>
          <p:nvPr/>
        </p:nvSpPr>
        <p:spPr>
          <a:xfrm>
            <a:off x="1450676" y="1679988"/>
            <a:ext cx="9290648" cy="219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with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torch.no_grad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():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for batch in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test_loader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images, labels = batch[0].to(device), batch[1].to(device)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outputs = model(inputs)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形狀是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num_classes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loss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total_loss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+=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loss.item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0BC8927-72AC-AEC7-2324-21DFDC989FE7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37A3827-869E-3B45-650A-0C71EAC3414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27E4E5-C027-D502-CF22-8F65C3382BFD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804839-9905-8805-1CB6-04C7F79FDA8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FD022F-0744-9A70-8E22-1E3C61445347}"/>
              </a:ext>
            </a:extLst>
          </p:cNvPr>
          <p:cNvSpPr txBox="1"/>
          <p:nvPr/>
        </p:nvSpPr>
        <p:spPr>
          <a:xfrm>
            <a:off x="8934994" y="879538"/>
            <a:ext cx="1175657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AF70EBB-339E-C408-C50D-2ED4EE2B057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2B4620E-3F96-1357-F229-3F53EBA580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FAE4B4-4C14-21E0-647C-75AF3F64C895}"/>
              </a:ext>
            </a:extLst>
          </p:cNvPr>
          <p:cNvSpPr txBox="1"/>
          <p:nvPr/>
        </p:nvSpPr>
        <p:spPr>
          <a:xfrm>
            <a:off x="5094514" y="1828036"/>
            <a:ext cx="4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在這底下縮排屬於不計算梯度的環境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EE4971A-FD80-838D-128E-296C65BC9FC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75906" y="2012702"/>
            <a:ext cx="818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918E60-12E1-5A0B-F313-FCF650C857B4}"/>
              </a:ext>
            </a:extLst>
          </p:cNvPr>
          <p:cNvSpPr txBox="1"/>
          <p:nvPr/>
        </p:nvSpPr>
        <p:spPr>
          <a:xfrm>
            <a:off x="6483529" y="3161318"/>
            <a:ext cx="4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純粹紀錄數值用，沒有要更新模型</a:t>
            </a:r>
          </a:p>
        </p:txBody>
      </p:sp>
    </p:spTree>
    <p:extLst>
      <p:ext uri="{BB962C8B-B14F-4D97-AF65-F5344CB8AC3E}">
        <p14:creationId xmlns:p14="http://schemas.microsoft.com/office/powerpoint/2010/main" val="3574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5B-2828-79B4-E707-7312EAE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4: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模型評估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C6614-B44D-56F1-F4A7-2BA51A83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739C19-A614-C2AF-42D6-01F69DEEC9A0}"/>
              </a:ext>
            </a:extLst>
          </p:cNvPr>
          <p:cNvSpPr/>
          <p:nvPr/>
        </p:nvSpPr>
        <p:spPr>
          <a:xfrm>
            <a:off x="1450676" y="1679988"/>
            <a:ext cx="9290648" cy="4637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with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torch.no_grad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():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for batch in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progress_bar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images, labels = batch[0].to(device), batch[1].to(device)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outputs = model(images) # `outputs`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的形狀是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10)</a:t>
            </a: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 =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total_loss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+=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loss.item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prediction = </a:t>
            </a:r>
            <a:r>
              <a:rPr lang="en-US" altLang="zh-TW" dirty="0" err="1">
                <a:solidFill>
                  <a:srgbClr val="FF0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outputs.argmax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(dim=1)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我們希望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`predictions`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的長相是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[1, 2, 0, 4, 5, 7, ...]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如果用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append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的話可能會變成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[[1, 2, 0], [4, 5, 7], ...]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prediction_list.extend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prediction.tolist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label_list.extend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labels.tolist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avg_loss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total_loss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/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len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data_loader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accuracy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accuracy_score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label_list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prediction_list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0BC8927-72AC-AEC7-2324-21DFDC989FE7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37A3827-869E-3B45-650A-0C71EAC3414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27E4E5-C027-D502-CF22-8F65C3382BFD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804839-9905-8805-1CB6-04C7F79FDA8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FD022F-0744-9A70-8E22-1E3C61445347}"/>
              </a:ext>
            </a:extLst>
          </p:cNvPr>
          <p:cNvSpPr txBox="1"/>
          <p:nvPr/>
        </p:nvSpPr>
        <p:spPr>
          <a:xfrm>
            <a:off x="8934994" y="879538"/>
            <a:ext cx="1175657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AF70EBB-339E-C408-C50D-2ED4EE2B057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2B4620E-3F96-1357-F229-3F53EBA580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821D5B-5E6F-D281-B9E5-4E5994F50A26}"/>
              </a:ext>
            </a:extLst>
          </p:cNvPr>
          <p:cNvSpPr txBox="1"/>
          <p:nvPr/>
        </p:nvSpPr>
        <p:spPr>
          <a:xfrm>
            <a:off x="4310741" y="64155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from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sklearn.metrics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import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accuracy_score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16175C2-52D6-BE37-B49E-77C2999E807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08429" y="6230894"/>
            <a:ext cx="502312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04E350-4AD3-57A5-9C2E-39345EB7DB4C}"/>
              </a:ext>
            </a:extLst>
          </p:cNvPr>
          <p:cNvSpPr txBox="1"/>
          <p:nvPr/>
        </p:nvSpPr>
        <p:spPr>
          <a:xfrm>
            <a:off x="6849323" y="3689585"/>
            <a:ext cx="38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找出數值最大的類別作爲模型預測</a:t>
            </a:r>
          </a:p>
        </p:txBody>
      </p:sp>
    </p:spTree>
    <p:extLst>
      <p:ext uri="{BB962C8B-B14F-4D97-AF65-F5344CB8AC3E}">
        <p14:creationId xmlns:p14="http://schemas.microsoft.com/office/powerpoint/2010/main" val="10445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1CD6B-E853-EC3C-BDD2-1AFC6257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Entropy (</a:t>
            </a:r>
            <a:r>
              <a:rPr kumimoji="1" lang="zh-TW" altLang="en-US" dirty="0"/>
              <a:t>資訊理論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1BCE83-78EC-0A46-70ED-06B6038B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DF0752-914B-C27E-6053-E3D684B8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02" y="1612784"/>
            <a:ext cx="3251442" cy="457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41B07F2-CA25-40AB-6C2A-69CA7DF4B406}"/>
              </a:ext>
            </a:extLst>
          </p:cNvPr>
          <p:cNvSpPr txBox="1"/>
          <p:nvPr/>
        </p:nvSpPr>
        <p:spPr>
          <a:xfrm>
            <a:off x="7251763" y="6317246"/>
            <a:ext cx="431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www.itsoc.org</a:t>
            </a:r>
            <a:r>
              <a:rPr kumimoji="1" lang="en" altLang="zh-TW" sz="1400" dirty="0"/>
              <a:t>/about/</a:t>
            </a:r>
            <a:r>
              <a:rPr kumimoji="1" lang="en" altLang="zh-TW" sz="1400" dirty="0" err="1"/>
              <a:t>shannon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8D48AA-BAE4-FBA2-BDF9-8D0BB3411112}"/>
              </a:ext>
            </a:extLst>
          </p:cNvPr>
          <p:cNvSpPr txBox="1"/>
          <p:nvPr/>
        </p:nvSpPr>
        <p:spPr>
          <a:xfrm>
            <a:off x="830317" y="1870841"/>
            <a:ext cx="6085490" cy="334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Entropy (</a:t>
            </a:r>
            <a:r>
              <a:rPr kumimoji="1" lang="zh-TW" altLang="en-US" sz="2400" dirty="0"/>
              <a:t>熵</a:t>
            </a:r>
            <a:r>
              <a:rPr kumimoji="1" lang="en-US" altLang="zh-TW" sz="2400" dirty="0"/>
              <a:t>): </a:t>
            </a:r>
            <a:r>
              <a:rPr kumimoji="1" lang="zh-TW" altLang="en-US" sz="2400" dirty="0"/>
              <a:t>定義為不確定性的量度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特性：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越不可能發生的事情，當它發生了，越會提供更多的資訊，</a:t>
            </a:r>
            <a:r>
              <a:rPr kumimoji="1" lang="en-US" altLang="zh-TW" sz="2400" dirty="0"/>
              <a:t>entropy</a:t>
            </a:r>
            <a:r>
              <a:rPr kumimoji="1" lang="zh-TW" altLang="en-US" sz="2400" dirty="0"/>
              <a:t> 就越高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Claude Shannon </a:t>
            </a:r>
            <a:r>
              <a:rPr kumimoji="1" lang="zh-TW" altLang="en-US" sz="2400" dirty="0"/>
              <a:t>將熱力學的熵引入到資訊理論 </a:t>
            </a:r>
            <a:r>
              <a:rPr kumimoji="1" lang="en-US" altLang="zh-TW" sz="2400" dirty="0"/>
              <a:t>– </a:t>
            </a:r>
            <a:r>
              <a:rPr kumimoji="1" lang="zh-TW" altLang="en-US" sz="2400" dirty="0"/>
              <a:t>夏農熵</a:t>
            </a:r>
            <a:r>
              <a:rPr kumimoji="1" lang="en-US" altLang="zh-TW" sz="2400" dirty="0"/>
              <a:t> (Shannon entropy)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8EFC1E-E63F-572C-6217-D836E62FB44B}"/>
              </a:ext>
            </a:extLst>
          </p:cNvPr>
          <p:cNvSpPr txBox="1"/>
          <p:nvPr/>
        </p:nvSpPr>
        <p:spPr>
          <a:xfrm>
            <a:off x="6800469" y="3598269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131576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E91AF-E462-C02C-DEF4-E799FC1C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] </a:t>
            </a:r>
            <a:r>
              <a:rPr kumimoji="1" lang="zh-TW" altLang="en-US" dirty="0"/>
              <a:t>事件發生的機率越低代表資訊量越高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C44EF5-5DD0-F3BB-8091-7EF434D1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太陽 4">
            <a:extLst>
              <a:ext uri="{FF2B5EF4-FFF2-40B4-BE49-F238E27FC236}">
                <a16:creationId xmlns:a16="http://schemas.microsoft.com/office/drawing/2014/main" id="{F05E008D-3BDE-7529-4A04-BAF7DA6618AF}"/>
              </a:ext>
            </a:extLst>
          </p:cNvPr>
          <p:cNvSpPr/>
          <p:nvPr/>
        </p:nvSpPr>
        <p:spPr>
          <a:xfrm>
            <a:off x="2686194" y="2452840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 descr="下雨 外框">
            <a:extLst>
              <a:ext uri="{FF2B5EF4-FFF2-40B4-BE49-F238E27FC236}">
                <a16:creationId xmlns:a16="http://schemas.microsoft.com/office/drawing/2014/main" id="{0F221747-9DD4-0B3C-5950-FF0AF6637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6269" y="5106616"/>
            <a:ext cx="1308538" cy="1308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4B9DDA1-2512-4F16-CBE0-823E481E0DDB}"/>
              </a:ext>
            </a:extLst>
          </p:cNvPr>
          <p:cNvSpPr txBox="1"/>
          <p:nvPr/>
        </p:nvSpPr>
        <p:spPr>
          <a:xfrm>
            <a:off x="4504482" y="27647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C4F0FE-447D-8533-6D12-B195273E39E0}"/>
              </a:ext>
            </a:extLst>
          </p:cNvPr>
          <p:cNvSpPr txBox="1"/>
          <p:nvPr/>
        </p:nvSpPr>
        <p:spPr>
          <a:xfrm>
            <a:off x="4504481" y="54684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FE4B66-3629-6C3D-8645-6E7F50CE2823}"/>
              </a:ext>
            </a:extLst>
          </p:cNvPr>
          <p:cNvSpPr txBox="1"/>
          <p:nvPr/>
        </p:nvSpPr>
        <p:spPr>
          <a:xfrm>
            <a:off x="4352078" y="1859671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9431BD-DF38-6FEC-D944-E8C506409E1B}"/>
              </a:ext>
            </a:extLst>
          </p:cNvPr>
          <p:cNvSpPr txBox="1"/>
          <p:nvPr/>
        </p:nvSpPr>
        <p:spPr>
          <a:xfrm>
            <a:off x="6543485" y="1859670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P</a:t>
            </a:r>
            <a:endParaRPr kumimoji="1" lang="zh-TW" altLang="en-US" sz="32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2B330E-12B1-B725-94E3-98DD99586DC4}"/>
              </a:ext>
            </a:extLst>
          </p:cNvPr>
          <p:cNvSpPr txBox="1"/>
          <p:nvPr/>
        </p:nvSpPr>
        <p:spPr>
          <a:xfrm>
            <a:off x="6695886" y="27647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006722-3FC8-7330-0BB5-20C6B3661877}"/>
              </a:ext>
            </a:extLst>
          </p:cNvPr>
          <p:cNvSpPr txBox="1"/>
          <p:nvPr/>
        </p:nvSpPr>
        <p:spPr>
          <a:xfrm>
            <a:off x="6695886" y="5468496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pic>
        <p:nvPicPr>
          <p:cNvPr id="16" name="圖形 15" descr="雲朵 外框">
            <a:extLst>
              <a:ext uri="{FF2B5EF4-FFF2-40B4-BE49-F238E27FC236}">
                <a16:creationId xmlns:a16="http://schemas.microsoft.com/office/drawing/2014/main" id="{70AD312E-BEA6-C3C9-B70B-C8EF688CE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2693" y="3867365"/>
            <a:ext cx="1033415" cy="103341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A112E7-5424-68F5-4EA0-375E507C564B}"/>
              </a:ext>
            </a:extLst>
          </p:cNvPr>
          <p:cNvSpPr txBox="1"/>
          <p:nvPr/>
        </p:nvSpPr>
        <p:spPr>
          <a:xfrm>
            <a:off x="4504479" y="409168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ECEA7D-DDEE-C85C-8B5C-B37559F367A3}"/>
              </a:ext>
            </a:extLst>
          </p:cNvPr>
          <p:cNvSpPr txBox="1"/>
          <p:nvPr/>
        </p:nvSpPr>
        <p:spPr>
          <a:xfrm>
            <a:off x="6695886" y="409168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4A6A64-8739-57F6-9DEE-5B492BDF72E3}"/>
              </a:ext>
            </a:extLst>
          </p:cNvPr>
          <p:cNvSpPr txBox="1"/>
          <p:nvPr/>
        </p:nvSpPr>
        <p:spPr>
          <a:xfrm>
            <a:off x="6844331" y="1551840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資訊量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FD9162C-4CB8-8D6C-6CAE-6633D453A570}"/>
              </a:ext>
            </a:extLst>
          </p:cNvPr>
          <p:cNvSpPr txBox="1"/>
          <p:nvPr/>
        </p:nvSpPr>
        <p:spPr>
          <a:xfrm>
            <a:off x="7788344" y="1454575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3600" dirty="0"/>
              <a:t>😱</a:t>
            </a:r>
          </a:p>
        </p:txBody>
      </p:sp>
    </p:spTree>
    <p:extLst>
      <p:ext uri="{BB962C8B-B14F-4D97-AF65-F5344CB8AC3E}">
        <p14:creationId xmlns:p14="http://schemas.microsoft.com/office/powerpoint/2010/main" val="5628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1" grpId="0"/>
      <p:bldP spid="12" grpId="0"/>
      <p:bldP spid="13" grpId="0"/>
      <p:bldP spid="14" grpId="0"/>
      <p:bldP spid="17" grpId="0"/>
      <p:bldP spid="18" grpId="0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BCBE237-2B24-27D4-99B0-4E5ABFDD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61" y="1735002"/>
            <a:ext cx="3200400" cy="2286000"/>
          </a:xfrm>
        </p:spPr>
        <p:txBody>
          <a:bodyPr/>
          <a:lstStyle/>
          <a:p>
            <a:r>
              <a:rPr lang="en-US" dirty="0" err="1"/>
              <a:t>從通訊的角度理解</a:t>
            </a:r>
            <a:r>
              <a:rPr lang="en-US" dirty="0"/>
              <a:t> Entropy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B79DF-5E0D-05F6-CE6F-DE4206A5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31894" b="1"/>
          <a:stretch>
            <a:fillRect/>
          </a:stretch>
        </p:blipFill>
        <p:spPr bwMode="auto">
          <a:xfrm>
            <a:off x="4810027" y="800100"/>
            <a:ext cx="6492240" cy="5257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A3855A-381F-D16A-649A-ABDF3400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2B3814-1D9B-397A-0FB7-D6541AAEB49E}"/>
              </a:ext>
            </a:extLst>
          </p:cNvPr>
          <p:cNvSpPr txBox="1"/>
          <p:nvPr/>
        </p:nvSpPr>
        <p:spPr>
          <a:xfrm>
            <a:off x="5184743" y="6190509"/>
            <a:ext cx="550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newsweb.ncc.gov.tw</a:t>
            </a:r>
            <a:r>
              <a:rPr kumimoji="1" lang="en-US" altLang="zh-TW" sz="1200" dirty="0"/>
              <a:t>/201910/ch4.html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7371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9EE6D-29BF-8415-0CF0-EB8D661E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通訊傳輸 </a:t>
            </a:r>
            <a:r>
              <a:rPr kumimoji="1" lang="en-US" altLang="zh-TW" dirty="0"/>
              <a:t>(</a:t>
            </a:r>
            <a:r>
              <a:rPr kumimoji="1" lang="zh-TW" altLang="en-US" dirty="0"/>
              <a:t>核心概念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A58332-39C7-D2EF-9675-6087F794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597E3A-28EE-33D1-E893-F25605FD312B}"/>
              </a:ext>
            </a:extLst>
          </p:cNvPr>
          <p:cNvSpPr txBox="1"/>
          <p:nvPr/>
        </p:nvSpPr>
        <p:spPr>
          <a:xfrm>
            <a:off x="653143" y="2041848"/>
            <a:ext cx="10918371" cy="195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800" dirty="0"/>
              <a:t>通訊傳輸很貴，</a:t>
            </a:r>
            <a:endParaRPr kumimoji="1" lang="en-US" altLang="zh-TW" sz="2800" dirty="0"/>
          </a:p>
          <a:p>
            <a:pPr>
              <a:lnSpc>
                <a:spcPct val="150000"/>
              </a:lnSpc>
            </a:pPr>
            <a:r>
              <a:rPr kumimoji="1" lang="zh-TW" altLang="en-US" sz="2800" dirty="0"/>
              <a:t>如果我們讓發生</a:t>
            </a:r>
            <a:r>
              <a:rPr kumimoji="1" lang="zh-TW" altLang="en-US" sz="2800" dirty="0">
                <a:solidFill>
                  <a:srgbClr val="FF0000"/>
                </a:solidFill>
              </a:rPr>
              <a:t>機率較高的事件</a:t>
            </a:r>
            <a:r>
              <a:rPr kumimoji="1" lang="zh-TW" altLang="en-US" sz="2800" dirty="0"/>
              <a:t>，用</a:t>
            </a:r>
            <a:r>
              <a:rPr kumimoji="1" lang="zh-TW" altLang="en-US" sz="2800" dirty="0">
                <a:solidFill>
                  <a:srgbClr val="FF0000"/>
                </a:solidFill>
              </a:rPr>
              <a:t>較少的資訊量</a:t>
            </a:r>
            <a:r>
              <a:rPr kumimoji="1" lang="zh-TW" altLang="en-US" sz="2800" dirty="0"/>
              <a:t>來傳遞，可以節省通訊傳輸成本。</a:t>
            </a:r>
          </a:p>
        </p:txBody>
      </p:sp>
    </p:spTree>
    <p:extLst>
      <p:ext uri="{BB962C8B-B14F-4D97-AF65-F5344CB8AC3E}">
        <p14:creationId xmlns:p14="http://schemas.microsoft.com/office/powerpoint/2010/main" val="21686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8179</TotalTime>
  <Words>3758</Words>
  <Application>Microsoft Macintosh PowerPoint</Application>
  <PresentationFormat>寬螢幕</PresentationFormat>
  <Paragraphs>796</Paragraphs>
  <Slides>55</Slides>
  <Notes>18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Microsoft JhengHei</vt:lpstr>
      <vt:lpstr>Aptos</vt:lpstr>
      <vt:lpstr>Arial</vt:lpstr>
      <vt:lpstr>Calibri</vt:lpstr>
      <vt:lpstr>Cambria Math</vt:lpstr>
      <vt:lpstr>Consolas</vt:lpstr>
      <vt:lpstr>Menlo</vt:lpstr>
      <vt:lpstr>回顧</vt:lpstr>
      <vt:lpstr>深度學習 Deep Learning</vt:lpstr>
      <vt:lpstr>Outline</vt:lpstr>
      <vt:lpstr>[Recap] 深度學習模型訓練流程</vt:lpstr>
      <vt:lpstr>Forward Pass and Objective Function</vt:lpstr>
      <vt:lpstr>Forward Pass and Objective Function</vt:lpstr>
      <vt:lpstr>Entropy (資訊理論)</vt:lpstr>
      <vt:lpstr>[定義] 事件發生的機率越低代表資訊量越高</vt:lpstr>
      <vt:lpstr>從通訊的角度理解 Entropy</vt:lpstr>
      <vt:lpstr>通訊傳輸 (核心概念)</vt:lpstr>
      <vt:lpstr>通訊傳輸 (Example)</vt:lpstr>
      <vt:lpstr>Entropy：平均傳輸成本的理論下限</vt:lpstr>
      <vt:lpstr>Entropy：最低的傳輸成本 (以🇹🇼為例)</vt:lpstr>
      <vt:lpstr>Entropy：最低的傳輸成本 (以🌵為例)</vt:lpstr>
      <vt:lpstr>從ML的角度理解 Cross-Entropy</vt:lpstr>
      <vt:lpstr>Cross-Entropy：可能不是最低的傳輸成本</vt:lpstr>
      <vt:lpstr>Cross-entropy (Case1)</vt:lpstr>
      <vt:lpstr>Cross-entropy (Case2)</vt:lpstr>
      <vt:lpstr>Summary for Cross-entropy</vt:lpstr>
      <vt:lpstr>[定義] 機率分佈</vt:lpstr>
      <vt:lpstr>為什麼分類任務不用 MSE?</vt:lpstr>
      <vt:lpstr>實作細節</vt:lpstr>
      <vt:lpstr>Cross-entropy in ML</vt:lpstr>
      <vt:lpstr>Cross-entropy in ML</vt:lpstr>
      <vt:lpstr>Cross-entropy in ML</vt:lpstr>
      <vt:lpstr>Cross-entropy 公式</vt:lpstr>
      <vt:lpstr>如何把模型輸出變成機率值 (0~1)？</vt:lpstr>
      <vt:lpstr>兩種方法來做 Binary Classification</vt:lpstr>
      <vt:lpstr>如何對一個模型輸出值取機率值 (0~1)？</vt:lpstr>
      <vt:lpstr>Multi-class vs. Multi-label Classification</vt:lpstr>
      <vt:lpstr>[注意事項] Multi-label Classification</vt:lpstr>
      <vt:lpstr>Multi-class vs. Multi-label Classification</vt:lpstr>
      <vt:lpstr>Summary</vt:lpstr>
      <vt:lpstr>深度學習 Deep Learning</vt:lpstr>
      <vt:lpstr>PyTorch Tutorial</vt:lpstr>
      <vt:lpstr>[Recap] 深度學習模型訓練流程</vt:lpstr>
      <vt:lpstr>Steps for building your first PyTorch program</vt:lpstr>
      <vt:lpstr>Step 1: Prepare the dataset</vt:lpstr>
      <vt:lpstr>What is a dataset?</vt:lpstr>
      <vt:lpstr>Step 1-2: 建立 PyTorch Dataset</vt:lpstr>
      <vt:lpstr>Step 1-2: 建立 PyTorch Dataset</vt:lpstr>
      <vt:lpstr>Step 1-2: 建立 PyTorch Dataset</vt:lpstr>
      <vt:lpstr>Step 1-3: 建立 DataLoader</vt:lpstr>
      <vt:lpstr>Advantages of batching</vt:lpstr>
      <vt:lpstr>Step 2-1: Construct the model </vt:lpstr>
      <vt:lpstr>為什麼需要 super().__init__() ?</vt:lpstr>
      <vt:lpstr>ImageNet Competition</vt:lpstr>
      <vt:lpstr>Step 2-2: Define the optimizer</vt:lpstr>
      <vt:lpstr>Step 2-2: Define the loss function</vt:lpstr>
      <vt:lpstr>Step 2-2: 訓練過程中的模型輸出</vt:lpstr>
      <vt:lpstr>Step 3: 訓練模型</vt:lpstr>
      <vt:lpstr>Step 3: 訓練模型</vt:lpstr>
      <vt:lpstr>Step 3: 訓練模型</vt:lpstr>
      <vt:lpstr>Step 4: 模型評估</vt:lpstr>
      <vt:lpstr>Step 4: 模型評估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1196</cp:revision>
  <dcterms:created xsi:type="dcterms:W3CDTF">2025-02-06T07:16:08Z</dcterms:created>
  <dcterms:modified xsi:type="dcterms:W3CDTF">2025-10-01T02:45:36Z</dcterms:modified>
</cp:coreProperties>
</file>